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98" r:id="rId4"/>
    <p:sldId id="300" r:id="rId5"/>
    <p:sldId id="274" r:id="rId6"/>
    <p:sldId id="275" r:id="rId7"/>
    <p:sldId id="276" r:id="rId8"/>
    <p:sldId id="277" r:id="rId9"/>
    <p:sldId id="278" r:id="rId10"/>
    <p:sldId id="279" r:id="rId11"/>
    <p:sldId id="296" r:id="rId12"/>
    <p:sldId id="290" r:id="rId13"/>
    <p:sldId id="291" r:id="rId14"/>
    <p:sldId id="292" r:id="rId15"/>
    <p:sldId id="299" r:id="rId16"/>
    <p:sldId id="30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C85853-B1AF-4C03-A7E3-A9B11AC49D8E}" type="datetimeFigureOut">
              <a:rPr lang="en-US" smtClean="0"/>
              <a:pPr/>
              <a:t>8/10/2020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C85853-B1AF-4C03-A7E3-A9B11AC49D8E}" type="datetimeFigureOut">
              <a:rPr lang="en-US" smtClean="0"/>
              <a:pPr/>
              <a:t>8/10/2020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C85853-B1AF-4C03-A7E3-A9B11AC49D8E}" type="datetimeFigureOut">
              <a:rPr lang="en-US" smtClean="0"/>
              <a:pPr/>
              <a:t>8/10/2020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C85853-B1AF-4C03-A7E3-A9B11AC49D8E}" type="datetimeFigureOut">
              <a:rPr lang="en-US" smtClean="0"/>
              <a:pPr/>
              <a:t>8/10/2020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C85853-B1AF-4C03-A7E3-A9B11AC49D8E}" type="datetimeFigureOut">
              <a:rPr lang="en-US" smtClean="0"/>
              <a:pPr/>
              <a:t>8/10/2020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3C85853-B1AF-4C03-A7E3-A9B11AC49D8E}" type="datetimeFigureOut">
              <a:rPr lang="en-US" smtClean="0"/>
              <a:pPr/>
              <a:t>8/10/2020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3C85853-B1AF-4C03-A7E3-A9B11AC49D8E}" type="datetimeFigureOut">
              <a:rPr lang="en-US" smtClean="0"/>
              <a:pPr/>
              <a:t>8/10/2020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C85853-B1AF-4C03-A7E3-A9B11AC49D8E}" type="datetimeFigureOut">
              <a:rPr lang="en-US" smtClean="0"/>
              <a:pPr/>
              <a:t>8/10/2020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85853-B1AF-4C03-A7E3-A9B11AC49D8E}" type="datetimeFigureOut">
              <a:rPr lang="en-US" smtClean="0"/>
              <a:pPr/>
              <a:t>8/10/2020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85853-B1AF-4C03-A7E3-A9B11AC49D8E}" type="datetimeFigureOut">
              <a:rPr lang="en-US" smtClean="0"/>
              <a:pPr/>
              <a:t>8/10/2020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85853-B1AF-4C03-A7E3-A9B11AC49D8E}" type="datetimeFigureOut">
              <a:rPr lang="en-US" smtClean="0"/>
              <a:pPr/>
              <a:t>8/10/2020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B44AE6-1BE8-4593-AE81-135C42F5032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85853-B1AF-4C03-A7E3-A9B11AC49D8E}" type="datetimeFigureOut">
              <a:rPr lang="en-US" smtClean="0"/>
              <a:pPr/>
              <a:t>8/10/2020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44AE6-1BE8-4593-AE81-135C42F5032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2844" y="142852"/>
            <a:ext cx="8786874" cy="6572296"/>
          </a:xfrm>
          <a:gradFill>
            <a:gsLst>
              <a:gs pos="0">
                <a:srgbClr val="5E9EFF"/>
              </a:gs>
              <a:gs pos="39999">
                <a:srgbClr val="85C2FF"/>
              </a:gs>
              <a:gs pos="70000">
                <a:srgbClr val="C4D6EB"/>
              </a:gs>
              <a:gs pos="100000">
                <a:srgbClr val="FFEBFA"/>
              </a:gs>
            </a:gsLst>
            <a:lin ang="16200000" scaled="0"/>
          </a:gradFill>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4/6)</a:t>
            </a:r>
            <a:br>
              <a:rPr lang="en-US" dirty="0" smtClean="0"/>
            </a:br>
            <a:r>
              <a:rPr lang="en-US" dirty="0" smtClean="0"/>
              <a:t/>
            </a:r>
            <a:br>
              <a:rPr lang="en-US" dirty="0" smtClean="0"/>
            </a:br>
            <a:r>
              <a:rPr lang="en-US" dirty="0" smtClean="0"/>
              <a:t>BY</a:t>
            </a:r>
            <a:br>
              <a:rPr lang="en-US" dirty="0" smtClean="0"/>
            </a:br>
            <a:r>
              <a:rPr lang="en-US" dirty="0" smtClean="0"/>
              <a:t>Mrs. SUJATA PRADHAN</a:t>
            </a:r>
            <a:br>
              <a:rPr lang="en-US" dirty="0" smtClean="0"/>
            </a:br>
            <a:r>
              <a:rPr lang="en-US" dirty="0" smtClean="0"/>
              <a:t>PGT(SS),AECS,ANUPURAM</a:t>
            </a:r>
            <a:br>
              <a:rPr lang="en-US"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
            </a:r>
            <a:br>
              <a:rPr lang="en-IN" dirty="0" smtClean="0"/>
            </a:br>
            <a:r>
              <a:rPr lang="en-IN" dirty="0" smtClean="0"/>
              <a:t>Binary Addition</a:t>
            </a:r>
            <a:br>
              <a:rPr lang="en-IN" dirty="0" smtClean="0"/>
            </a:br>
            <a:endParaRPr lang="en-IN" dirty="0"/>
          </a:p>
        </p:txBody>
      </p:sp>
      <p:sp>
        <p:nvSpPr>
          <p:cNvPr id="3" name="Content Placeholder 2"/>
          <p:cNvSpPr>
            <a:spLocks noGrp="1"/>
          </p:cNvSpPr>
          <p:nvPr>
            <p:ph idx="1"/>
          </p:nvPr>
        </p:nvSpPr>
        <p:spPr>
          <a:xfrm>
            <a:off x="142844" y="1071546"/>
            <a:ext cx="8786874" cy="3571900"/>
          </a:xfrm>
        </p:spPr>
        <p:txBody>
          <a:bodyPr>
            <a:normAutofit fontScale="70000" lnSpcReduction="20000"/>
          </a:bodyPr>
          <a:lstStyle/>
          <a:p>
            <a:r>
              <a:rPr lang="en-IN" dirty="0" smtClean="0"/>
              <a:t>The addition and subtraction of the binary number system are similar to that of the decimal number system. The only difference is that the decimal number system consists the digit from 0-9 and their base is 10 whereas the binary number system consists only two digits (0 and 1) which make their operation easier. </a:t>
            </a:r>
          </a:p>
          <a:p>
            <a:r>
              <a:rPr lang="en-IN" dirty="0" smtClean="0"/>
              <a:t>Binary addition is much like decimal addition, except that it carries on a value of 2 instead of a value of 10.For example: in decimal addition, if you add 8 + 2 you get ten, which you write as 10; in the sum this gives a digit 0 and a carry of 1. Something similar happens in binary addition when you add 1 and 1; the result is two (as always), but since two is written as 10 in binary, we get, after summing 1 + 1 in binary, a digit 0 and a carry of 1.</a:t>
            </a:r>
          </a:p>
          <a:p>
            <a:pPr>
              <a:buNone/>
            </a:pPr>
            <a:endParaRPr lang="en-IN" dirty="0" smtClean="0"/>
          </a:p>
          <a:p>
            <a:pPr>
              <a:buNone/>
            </a:pPr>
            <a:endParaRPr lang="en-IN" dirty="0" smtClean="0"/>
          </a:p>
          <a:p>
            <a:pPr>
              <a:buNone/>
            </a:pPr>
            <a:endParaRPr lang="en-IN" dirty="0"/>
          </a:p>
        </p:txBody>
      </p:sp>
      <p:pic>
        <p:nvPicPr>
          <p:cNvPr id="5122" name="Picture 2" descr="C:\Users\SUJATA\Desktop\images (4).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5072066" y="4643446"/>
            <a:ext cx="3167064" cy="1909765"/>
          </a:xfrm>
          <a:prstGeom prst="rect">
            <a:avLst/>
          </a:prstGeom>
          <a:noFill/>
        </p:spPr>
      </p:pic>
      <p:pic>
        <p:nvPicPr>
          <p:cNvPr id="6" name="Picture 2" descr="C:\Users\SUJATA\Desktop\addition_table.jpg"/>
          <p:cNvPicPr>
            <a:picLocks noChangeAspect="1" noChangeArrowheads="1"/>
          </p:cNvPicPr>
          <p:nvPr/>
        </p:nvPicPr>
        <p:blipFill>
          <a:blip r:embed="rId3"/>
          <a:srcRect/>
          <a:stretch>
            <a:fillRect/>
          </a:stretch>
        </p:blipFill>
        <p:spPr bwMode="auto">
          <a:xfrm>
            <a:off x="571472" y="4857760"/>
            <a:ext cx="3105150" cy="12763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SUJATA\Desktop\Binary+Addition+Rules+for+binary+addition+are_.jpg"/>
          <p:cNvPicPr>
            <a:picLocks noChangeAspect="1" noChangeArrowheads="1"/>
          </p:cNvPicPr>
          <p:nvPr/>
        </p:nvPicPr>
        <p:blipFill>
          <a:blip r:embed="rId2">
            <a:duotone>
              <a:prstClr val="black"/>
              <a:schemeClr val="accent1">
                <a:tint val="45000"/>
                <a:satMod val="400000"/>
              </a:schemeClr>
            </a:duotone>
            <a:lum bright="-22000" contrast="12000"/>
          </a:blip>
          <a:srcRect/>
          <a:stretch>
            <a:fillRect/>
          </a:stretch>
        </p:blipFill>
        <p:spPr bwMode="auto">
          <a:xfrm>
            <a:off x="214282" y="142852"/>
            <a:ext cx="8715436" cy="3714776"/>
          </a:xfrm>
          <a:prstGeom prst="rect">
            <a:avLst/>
          </a:prstGeom>
          <a:gradFill>
            <a:gsLst>
              <a:gs pos="0">
                <a:srgbClr val="03D4A8"/>
              </a:gs>
              <a:gs pos="25000">
                <a:srgbClr val="21D6E0"/>
              </a:gs>
              <a:gs pos="75000">
                <a:srgbClr val="0087E6"/>
              </a:gs>
              <a:gs pos="100000">
                <a:srgbClr val="005CBF"/>
              </a:gs>
            </a:gsLst>
            <a:lin ang="5400000" scaled="0"/>
          </a:gradFill>
        </p:spPr>
      </p:pic>
      <p:pic>
        <p:nvPicPr>
          <p:cNvPr id="2053" name="Picture 5"/>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4071934" y="4000480"/>
            <a:ext cx="4929222" cy="2714668"/>
          </a:xfrm>
          <a:prstGeom prst="rect">
            <a:avLst/>
          </a:prstGeom>
          <a:noFill/>
          <a:ln w="28575">
            <a:solidFill>
              <a:schemeClr val="tx1"/>
            </a:solidFill>
            <a:miter lim="800000"/>
            <a:headEnd/>
            <a:tailEnd/>
          </a:ln>
          <a:effectLst/>
        </p:spPr>
      </p:pic>
      <p:pic>
        <p:nvPicPr>
          <p:cNvPr id="9" name="Picture 2" descr="C:\Users\SUJATA\Desktop\addition_example.jp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142844" y="4000504"/>
            <a:ext cx="3786214" cy="2714644"/>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858312" cy="428628"/>
          </a:xfrm>
        </p:spPr>
        <p:style>
          <a:lnRef idx="1">
            <a:schemeClr val="accent1"/>
          </a:lnRef>
          <a:fillRef idx="2">
            <a:schemeClr val="accent1"/>
          </a:fillRef>
          <a:effectRef idx="1">
            <a:schemeClr val="accent1"/>
          </a:effectRef>
          <a:fontRef idx="minor">
            <a:schemeClr val="dk1"/>
          </a:fontRef>
        </p:style>
        <p:txBody>
          <a:bodyPr>
            <a:noAutofit/>
          </a:bodyPr>
          <a:lstStyle/>
          <a:p>
            <a:r>
              <a:rPr lang="en-IN" sz="3200" dirty="0" smtClean="0"/>
              <a:t>Encoding Schemes : ASCII, ISCII and Unicode</a:t>
            </a:r>
            <a:endParaRPr lang="en-IN" sz="3200" dirty="0"/>
          </a:p>
        </p:txBody>
      </p:sp>
      <p:sp>
        <p:nvSpPr>
          <p:cNvPr id="3" name="Content Placeholder 2"/>
          <p:cNvSpPr>
            <a:spLocks noGrp="1"/>
          </p:cNvSpPr>
          <p:nvPr>
            <p:ph idx="1"/>
          </p:nvPr>
        </p:nvSpPr>
        <p:spPr>
          <a:xfrm>
            <a:off x="142844" y="642918"/>
            <a:ext cx="8858312" cy="6072230"/>
          </a:xfrm>
          <a:ln w="28575">
            <a:solidFill>
              <a:schemeClr val="tx1"/>
            </a:solidFill>
          </a:ln>
        </p:spPr>
        <p:txBody>
          <a:bodyPr>
            <a:normAutofit fontScale="62500" lnSpcReduction="20000"/>
          </a:bodyPr>
          <a:lstStyle/>
          <a:p>
            <a:pPr>
              <a:buNone/>
            </a:pPr>
            <a:r>
              <a:rPr lang="en-IN" dirty="0" smtClean="0"/>
              <a:t>	</a:t>
            </a:r>
          </a:p>
          <a:p>
            <a:pPr>
              <a:buNone/>
            </a:pPr>
            <a:r>
              <a:rPr lang="en-IN" dirty="0" smtClean="0"/>
              <a:t>	The ability of a computer system to understand signals or letters depends on its character set. Character set has its standards known as character set code like </a:t>
            </a:r>
            <a:r>
              <a:rPr lang="en-IN" b="1" dirty="0" smtClean="0"/>
              <a:t>ASCII</a:t>
            </a:r>
            <a:r>
              <a:rPr lang="en-IN" dirty="0" smtClean="0"/>
              <a:t>, </a:t>
            </a:r>
            <a:r>
              <a:rPr lang="en-IN" b="1" dirty="0" smtClean="0"/>
              <a:t>ISCII and Unicode</a:t>
            </a:r>
            <a:r>
              <a:rPr lang="en-IN" dirty="0" smtClean="0"/>
              <a:t> which are encoding languages with unique characteristics that define their usage. </a:t>
            </a:r>
          </a:p>
          <a:p>
            <a:pPr>
              <a:buNone/>
            </a:pPr>
            <a:r>
              <a:rPr lang="en-IN" dirty="0" smtClean="0"/>
              <a:t>	</a:t>
            </a:r>
            <a:r>
              <a:rPr lang="en-IN" b="1" dirty="0" smtClean="0"/>
              <a:t>ASCII ( American Standard Code for Information Interchange) </a:t>
            </a:r>
            <a:r>
              <a:rPr lang="en-IN" dirty="0" smtClean="0"/>
              <a:t>most of the micro computers, mini computers and some mainframe computers uses this code. </a:t>
            </a:r>
          </a:p>
          <a:p>
            <a:pPr>
              <a:buNone/>
            </a:pPr>
            <a:r>
              <a:rPr lang="en-IN" b="1" dirty="0" smtClean="0"/>
              <a:t>	ASCII code </a:t>
            </a:r>
            <a:r>
              <a:rPr lang="en-IN" dirty="0" smtClean="0"/>
              <a:t>has two versions - ASCII – 7 and ASCII – 8. </a:t>
            </a:r>
          </a:p>
          <a:p>
            <a:pPr>
              <a:buNone/>
            </a:pPr>
            <a:r>
              <a:rPr lang="en-IN" dirty="0" smtClean="0"/>
              <a:t>		•</a:t>
            </a:r>
            <a:r>
              <a:rPr lang="en-IN" b="1" dirty="0" smtClean="0"/>
              <a:t>ASCII – 7 code </a:t>
            </a:r>
            <a:r>
              <a:rPr lang="en-IN" dirty="0" smtClean="0"/>
              <a:t>use 7 bits for one signal or character. By this, 2</a:t>
            </a:r>
            <a:r>
              <a:rPr lang="en-IN" baseline="30000" dirty="0" smtClean="0"/>
              <a:t>7</a:t>
            </a:r>
            <a:r>
              <a:rPr lang="en-IN" dirty="0" smtClean="0"/>
              <a:t> =128 	 	different characters can be used. </a:t>
            </a:r>
          </a:p>
          <a:p>
            <a:pPr>
              <a:buNone/>
            </a:pPr>
            <a:r>
              <a:rPr lang="en-IN" dirty="0" smtClean="0"/>
              <a:t>		•</a:t>
            </a:r>
            <a:r>
              <a:rPr lang="en-IN" b="1" dirty="0" smtClean="0"/>
              <a:t>ASCII – 8 code </a:t>
            </a:r>
            <a:r>
              <a:rPr lang="en-IN" dirty="0" smtClean="0"/>
              <a:t>use 8 bits for one signal or character. By this, 2</a:t>
            </a:r>
            <a:r>
              <a:rPr lang="en-IN" baseline="30000" dirty="0" smtClean="0"/>
              <a:t>8</a:t>
            </a:r>
            <a:r>
              <a:rPr lang="en-IN" dirty="0" smtClean="0"/>
              <a:t> =256  	different characters can be used.</a:t>
            </a:r>
            <a:r>
              <a:rPr lang="en-IN" b="1" dirty="0" smtClean="0"/>
              <a:t> </a:t>
            </a:r>
          </a:p>
          <a:p>
            <a:pPr>
              <a:buNone/>
            </a:pPr>
            <a:endParaRPr lang="en-IN" b="1" dirty="0" smtClean="0"/>
          </a:p>
          <a:p>
            <a:pPr>
              <a:buNone/>
            </a:pPr>
            <a:r>
              <a:rPr lang="en-IN" b="1" dirty="0" smtClean="0"/>
              <a:t>	ASCII </a:t>
            </a:r>
            <a:r>
              <a:rPr lang="en-IN" dirty="0" smtClean="0"/>
              <a:t>is a standard that numbers each characters from the character set.</a:t>
            </a:r>
          </a:p>
          <a:p>
            <a:pPr>
              <a:buNone/>
            </a:pPr>
            <a:r>
              <a:rPr lang="en-IN" dirty="0" smtClean="0"/>
              <a:t> 	It includes</a:t>
            </a:r>
          </a:p>
          <a:p>
            <a:pPr lvl="1">
              <a:buFont typeface="Wingdings" pitchFamily="2" charset="2"/>
              <a:buChar char="Ø"/>
            </a:pPr>
            <a:endParaRPr lang="en-IN" dirty="0" smtClean="0"/>
          </a:p>
          <a:p>
            <a:pPr lvl="1">
              <a:buFont typeface="Wingdings" pitchFamily="2" charset="2"/>
              <a:buChar char="Ø"/>
            </a:pPr>
            <a:r>
              <a:rPr lang="en-IN" dirty="0" smtClean="0"/>
              <a:t>26 small and 26 capital letters of the basic Latin alphabet. A to Z, </a:t>
            </a:r>
          </a:p>
          <a:p>
            <a:pPr lvl="1">
              <a:buFont typeface="Wingdings" pitchFamily="2" charset="2"/>
              <a:buChar char="Ø"/>
            </a:pPr>
            <a:r>
              <a:rPr lang="en-IN" dirty="0" smtClean="0"/>
              <a:t>Digits 0 to 9,Basic punctuation: ?, !, ", (, {, [, and of course the full stop (.).</a:t>
            </a:r>
          </a:p>
          <a:p>
            <a:pPr lvl="1">
              <a:buFont typeface="Wingdings" pitchFamily="2" charset="2"/>
              <a:buChar char="Ø"/>
            </a:pPr>
            <a:r>
              <a:rPr lang="en-IN" dirty="0" smtClean="0"/>
              <a:t>Simple mathematical symbols: +, -, =, %. </a:t>
            </a:r>
          </a:p>
          <a:p>
            <a:pPr lvl="1">
              <a:buFont typeface="Wingdings" pitchFamily="2" charset="2"/>
              <a:buChar char="Ø"/>
            </a:pPr>
            <a:r>
              <a:rPr lang="en-IN" dirty="0" smtClean="0"/>
              <a:t>Some other signs useful such as *, #, $, </a:t>
            </a:r>
          </a:p>
          <a:p>
            <a:pPr>
              <a:buNone/>
            </a:pPr>
            <a:r>
              <a:rPr lang="en-IN" dirty="0" smtClean="0"/>
              <a:t> </a:t>
            </a:r>
          </a:p>
          <a:p>
            <a:pPr>
              <a:buNone/>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ISCII</a:t>
            </a:r>
            <a:endParaRPr lang="en-IN" dirty="0"/>
          </a:p>
        </p:txBody>
      </p:sp>
      <p:sp>
        <p:nvSpPr>
          <p:cNvPr id="3" name="Content Placeholder 2"/>
          <p:cNvSpPr>
            <a:spLocks noGrp="1"/>
          </p:cNvSpPr>
          <p:nvPr>
            <p:ph idx="1"/>
          </p:nvPr>
        </p:nvSpPr>
        <p:spPr>
          <a:xfrm>
            <a:off x="142844" y="1000108"/>
            <a:ext cx="8786874" cy="5715040"/>
          </a:xfrm>
          <a:ln w="12700">
            <a:solidFill>
              <a:schemeClr val="tx1"/>
            </a:solidFill>
          </a:ln>
        </p:spPr>
        <p:txBody>
          <a:bodyPr>
            <a:normAutofit/>
          </a:bodyPr>
          <a:lstStyle/>
          <a:p>
            <a:pPr>
              <a:buNone/>
            </a:pPr>
            <a:r>
              <a:rPr lang="en-IN" dirty="0" smtClean="0"/>
              <a:t>	</a:t>
            </a:r>
          </a:p>
          <a:p>
            <a:pPr>
              <a:buNone/>
            </a:pPr>
            <a:r>
              <a:rPr lang="en-IN" sz="2400" dirty="0" smtClean="0"/>
              <a:t>	A lot of efforts have gone into facilitating the use of Indian languages on computers. In 1991, the Bureau of Indian Standards adopted the ISCII.</a:t>
            </a:r>
            <a:r>
              <a:rPr lang="en-IN" sz="2400" b="1" dirty="0" smtClean="0"/>
              <a:t> ISCII</a:t>
            </a:r>
            <a:r>
              <a:rPr lang="en-IN" sz="2400" dirty="0" smtClean="0"/>
              <a:t> stands for </a:t>
            </a:r>
            <a:r>
              <a:rPr lang="en-IN" sz="2400" b="1" dirty="0" smtClean="0"/>
              <a:t>Indian Script Code for Information Interchange</a:t>
            </a:r>
            <a:r>
              <a:rPr lang="en-IN" sz="2400" dirty="0" smtClean="0"/>
              <a:t> exclusively for Indian </a:t>
            </a:r>
            <a:r>
              <a:rPr lang="en-IN" sz="2400" dirty="0" err="1" smtClean="0"/>
              <a:t>languages.It</a:t>
            </a:r>
            <a:r>
              <a:rPr lang="en-IN" sz="2400" dirty="0" smtClean="0"/>
              <a:t> is an</a:t>
            </a:r>
          </a:p>
          <a:p>
            <a:pPr>
              <a:buNone/>
            </a:pPr>
            <a:r>
              <a:rPr lang="en-IN" sz="2400" dirty="0" smtClean="0"/>
              <a:t>     </a:t>
            </a:r>
            <a:r>
              <a:rPr lang="en-IN" sz="2400" b="1" dirty="0" smtClean="0"/>
              <a:t>8 bit code </a:t>
            </a:r>
            <a:r>
              <a:rPr lang="en-IN" sz="2400" dirty="0" smtClean="0"/>
              <a:t>which allows English and Indian Scripts alphabets to be used simultaneously. Characters coded in ISCII need 8 bits for each </a:t>
            </a:r>
            <a:r>
              <a:rPr lang="en-IN" sz="2400" dirty="0" err="1" smtClean="0"/>
              <a:t>character.The</a:t>
            </a:r>
            <a:r>
              <a:rPr lang="en-IN" sz="2400" dirty="0" smtClean="0"/>
              <a:t> </a:t>
            </a:r>
            <a:r>
              <a:rPr lang="en-IN" sz="2400" b="1" dirty="0" smtClean="0"/>
              <a:t>ISCII</a:t>
            </a:r>
            <a:r>
              <a:rPr lang="en-IN" sz="2400" dirty="0" smtClean="0"/>
              <a:t> standard was conceived as an extension to the prevailing ASCII for storing Indic scripts. </a:t>
            </a:r>
          </a:p>
          <a:p>
            <a:pPr>
              <a:buNone/>
            </a:pPr>
            <a:r>
              <a:rPr lang="en-IN" sz="2400" dirty="0" smtClean="0"/>
              <a:t>	</a:t>
            </a:r>
          </a:p>
          <a:p>
            <a:pPr>
              <a:buNone/>
            </a:pPr>
            <a:r>
              <a:rPr lang="en-IN" sz="2400" dirty="0" smtClean="0"/>
              <a:t>	These codes are used for 10 Indian scripts-Devanagri,Punjabi,Gujrati,Odia,Bengali,Asami,Telgu,Kannad,Malayalam and Tamil.</a:t>
            </a:r>
          </a:p>
          <a:p>
            <a:pPr>
              <a:buNone/>
            </a:pP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Unicode</a:t>
            </a:r>
            <a:endParaRPr lang="en-IN" dirty="0"/>
          </a:p>
        </p:txBody>
      </p:sp>
      <p:sp>
        <p:nvSpPr>
          <p:cNvPr id="3" name="Content Placeholder 2"/>
          <p:cNvSpPr>
            <a:spLocks noGrp="1"/>
          </p:cNvSpPr>
          <p:nvPr>
            <p:ph idx="1"/>
          </p:nvPr>
        </p:nvSpPr>
        <p:spPr>
          <a:xfrm>
            <a:off x="142844" y="785794"/>
            <a:ext cx="8786874" cy="5857916"/>
          </a:xfrm>
          <a:ln w="28575">
            <a:solidFill>
              <a:schemeClr val="tx1"/>
            </a:solidFill>
          </a:ln>
        </p:spPr>
        <p:txBody>
          <a:bodyPr>
            <a:normAutofit fontScale="47500" lnSpcReduction="20000"/>
          </a:bodyPr>
          <a:lstStyle/>
          <a:p>
            <a:pPr>
              <a:buNone/>
            </a:pPr>
            <a:r>
              <a:rPr lang="en-IN" dirty="0" smtClean="0"/>
              <a:t>	</a:t>
            </a:r>
            <a:r>
              <a:rPr lang="en-IN" sz="2900" b="1" dirty="0" smtClean="0"/>
              <a:t>Unicode</a:t>
            </a:r>
            <a:r>
              <a:rPr lang="en-IN" sz="2900" dirty="0" smtClean="0"/>
              <a:t> is a new universal coding standard adopted by all new platforms. It is promoted by Unicode </a:t>
            </a:r>
            <a:r>
              <a:rPr lang="en-IN" sz="2900" b="1" dirty="0" err="1" smtClean="0"/>
              <a:t>Consortium.Unicode</a:t>
            </a:r>
            <a:r>
              <a:rPr lang="en-IN" sz="2900" b="1" dirty="0" smtClean="0"/>
              <a:t> provides a unique number for every character irrespective of the platform, program and the language</a:t>
            </a:r>
            <a:r>
              <a:rPr lang="en-IN" sz="2900" dirty="0" smtClean="0"/>
              <a:t>. It is a character coding system designed to support the worldwide interchange, processing, and display of the written texts of the diverse languages.</a:t>
            </a:r>
          </a:p>
          <a:p>
            <a:pPr>
              <a:buNone/>
            </a:pPr>
            <a:r>
              <a:rPr lang="en-IN" sz="2900" dirty="0" smtClean="0"/>
              <a:t>	</a:t>
            </a:r>
            <a:r>
              <a:rPr lang="en-IN" sz="2900" b="1" dirty="0" smtClean="0"/>
              <a:t>UNICODE</a:t>
            </a:r>
            <a:r>
              <a:rPr lang="en-IN" sz="2900" dirty="0" smtClean="0"/>
              <a:t> has become the largest adopted standard across the net. That means you can store and represent most of the written languages in the world in UNICODE (including most Indic variations) format.</a:t>
            </a:r>
          </a:p>
          <a:p>
            <a:pPr>
              <a:buNone/>
            </a:pPr>
            <a:r>
              <a:rPr lang="en-IN" sz="2900" dirty="0" smtClean="0"/>
              <a:t>	It is a world wide character-encoding standard . Its main objective is to enable a </a:t>
            </a:r>
            <a:r>
              <a:rPr lang="en-IN" sz="2900" dirty="0" err="1" smtClean="0"/>
              <a:t>single,unique</a:t>
            </a:r>
            <a:r>
              <a:rPr lang="en-IN" sz="2900" dirty="0" smtClean="0"/>
              <a:t> character set that is capable of supporting all characters from all scripts, as well as symbols , that are commonly utilized for computer processing throughout the world.</a:t>
            </a:r>
            <a:r>
              <a:rPr lang="en-IN" sz="2900" b="1" dirty="0" smtClean="0"/>
              <a:t> Unicode</a:t>
            </a:r>
            <a:r>
              <a:rPr lang="en-IN" sz="2900" dirty="0" smtClean="0"/>
              <a:t> is a variable bit encoding that doesn't fit into one 8 bit </a:t>
            </a:r>
            <a:r>
              <a:rPr lang="en-IN" sz="2900" dirty="0" err="1" smtClean="0"/>
              <a:t>alone.It</a:t>
            </a:r>
            <a:r>
              <a:rPr lang="en-IN" sz="2900" dirty="0" smtClean="0"/>
              <a:t> provides every character a special numeric value as well as a </a:t>
            </a:r>
            <a:r>
              <a:rPr lang="en-IN" sz="2900" dirty="0" err="1" smtClean="0"/>
              <a:t>name.It</a:t>
            </a:r>
            <a:r>
              <a:rPr lang="en-IN" sz="2900" dirty="0" smtClean="0"/>
              <a:t> provides encode all the characters used for writing for almost all languages.</a:t>
            </a:r>
          </a:p>
          <a:p>
            <a:pPr marL="90805" marR="235585">
              <a:lnSpc>
                <a:spcPts val="2100"/>
              </a:lnSpc>
              <a:spcBef>
                <a:spcPts val="365"/>
              </a:spcBef>
              <a:buNone/>
            </a:pPr>
            <a:r>
              <a:rPr lang="en-IN" sz="2900" spc="-10" dirty="0" smtClean="0">
                <a:latin typeface="Carlito"/>
                <a:cs typeface="Carlito"/>
              </a:rPr>
              <a:t>Unicode </a:t>
            </a:r>
            <a:r>
              <a:rPr lang="en-IN" sz="2900" spc="-5" dirty="0" smtClean="0">
                <a:latin typeface="Carlito"/>
                <a:cs typeface="Carlito"/>
              </a:rPr>
              <a:t>uses </a:t>
            </a:r>
            <a:r>
              <a:rPr lang="en-IN" sz="2900" spc="-10" dirty="0" smtClean="0">
                <a:latin typeface="Carlito"/>
                <a:cs typeface="Carlito"/>
              </a:rPr>
              <a:t>various </a:t>
            </a:r>
            <a:r>
              <a:rPr lang="en-IN" sz="2900" spc="-5" dirty="0" smtClean="0">
                <a:latin typeface="Carlito"/>
                <a:cs typeface="Carlito"/>
              </a:rPr>
              <a:t>encoding </a:t>
            </a:r>
            <a:r>
              <a:rPr lang="en-IN" sz="2900" spc="-15" dirty="0" smtClean="0">
                <a:latin typeface="Carlito"/>
                <a:cs typeface="Carlito"/>
              </a:rPr>
              <a:t>systems </a:t>
            </a:r>
            <a:r>
              <a:rPr lang="en-IN" sz="2900" spc="-10" dirty="0" smtClean="0">
                <a:latin typeface="Carlito"/>
                <a:cs typeface="Carlito"/>
              </a:rPr>
              <a:t>to represent  </a:t>
            </a:r>
            <a:r>
              <a:rPr lang="en-IN" sz="2900" spc="-15" dirty="0" smtClean="0">
                <a:latin typeface="Carlito"/>
                <a:cs typeface="Carlito"/>
              </a:rPr>
              <a:t>characters.</a:t>
            </a:r>
            <a:r>
              <a:rPr lang="en-IN" sz="2900" spc="15" dirty="0" smtClean="0">
                <a:latin typeface="Carlito"/>
                <a:cs typeface="Carlito"/>
              </a:rPr>
              <a:t> </a:t>
            </a:r>
            <a:r>
              <a:rPr lang="en-IN" sz="2900" spc="-15" dirty="0" smtClean="0">
                <a:latin typeface="Carlito"/>
                <a:cs typeface="Carlito"/>
              </a:rPr>
              <a:t>Like-</a:t>
            </a:r>
          </a:p>
          <a:p>
            <a:pPr marL="262255" marR="235585" indent="-514350">
              <a:lnSpc>
                <a:spcPts val="2100"/>
              </a:lnSpc>
              <a:spcBef>
                <a:spcPts val="365"/>
              </a:spcBef>
              <a:buAutoNum type="arabicPeriod"/>
            </a:pPr>
            <a:r>
              <a:rPr lang="en-IN" sz="2900" dirty="0" smtClean="0">
                <a:latin typeface="Carlito"/>
                <a:cs typeface="Carlito"/>
              </a:rPr>
              <a:t>UTF – 8 </a:t>
            </a:r>
            <a:r>
              <a:rPr lang="en-IN" sz="2900" spc="-10" dirty="0" smtClean="0">
                <a:latin typeface="Carlito"/>
                <a:cs typeface="Carlito"/>
              </a:rPr>
              <a:t>(Unicode </a:t>
            </a:r>
            <a:r>
              <a:rPr lang="en-IN" sz="2900" spc="-20" dirty="0" smtClean="0">
                <a:latin typeface="Carlito"/>
                <a:cs typeface="Carlito"/>
              </a:rPr>
              <a:t>Transformation </a:t>
            </a:r>
            <a:r>
              <a:rPr lang="en-IN" sz="2900" spc="-10" dirty="0" smtClean="0">
                <a:latin typeface="Carlito"/>
                <a:cs typeface="Carlito"/>
              </a:rPr>
              <a:t>Format)</a:t>
            </a:r>
            <a:endParaRPr lang="en-IN" sz="2900" dirty="0" smtClean="0">
              <a:latin typeface="Carlito"/>
              <a:cs typeface="Carlito"/>
            </a:endParaRPr>
          </a:p>
          <a:p>
            <a:pPr marL="1062355" marR="235585" lvl="2" indent="-514350">
              <a:lnSpc>
                <a:spcPts val="2100"/>
              </a:lnSpc>
              <a:spcBef>
                <a:spcPts val="365"/>
              </a:spcBef>
              <a:buAutoNum type="alphaLcParenR"/>
            </a:pPr>
            <a:r>
              <a:rPr lang="en-IN" sz="2900" dirty="0" smtClean="0">
                <a:latin typeface="Carlito"/>
                <a:cs typeface="Carlito"/>
              </a:rPr>
              <a:t>UTF – 8 – 1 </a:t>
            </a:r>
            <a:r>
              <a:rPr lang="en-IN" sz="2900" spc="-15" dirty="0" smtClean="0">
                <a:latin typeface="Carlito"/>
                <a:cs typeface="Carlito"/>
              </a:rPr>
              <a:t>Octet </a:t>
            </a:r>
            <a:r>
              <a:rPr lang="en-IN" sz="2900" spc="-5" dirty="0" smtClean="0">
                <a:latin typeface="Carlito"/>
                <a:cs typeface="Carlito"/>
              </a:rPr>
              <a:t>(8 bits)</a:t>
            </a:r>
            <a:r>
              <a:rPr lang="en-IN" sz="2900" spc="-25" dirty="0" smtClean="0">
                <a:latin typeface="Carlito"/>
                <a:cs typeface="Carlito"/>
              </a:rPr>
              <a:t> </a:t>
            </a:r>
            <a:r>
              <a:rPr lang="en-IN" sz="2900" spc="-10" dirty="0" smtClean="0">
                <a:latin typeface="Carlito"/>
                <a:cs typeface="Carlito"/>
              </a:rPr>
              <a:t>Representation</a:t>
            </a:r>
          </a:p>
          <a:p>
            <a:pPr marL="1062355" marR="235585" lvl="2" indent="-514350">
              <a:lnSpc>
                <a:spcPts val="2100"/>
              </a:lnSpc>
              <a:spcBef>
                <a:spcPts val="365"/>
              </a:spcBef>
              <a:buAutoNum type="alphaLcParenR"/>
            </a:pPr>
            <a:r>
              <a:rPr lang="en-IN" sz="2900" dirty="0" smtClean="0">
                <a:latin typeface="Carlito"/>
                <a:cs typeface="Carlito"/>
              </a:rPr>
              <a:t>UTF – 8 – 2 </a:t>
            </a:r>
            <a:r>
              <a:rPr lang="en-IN" sz="2900" spc="-15" dirty="0" smtClean="0">
                <a:latin typeface="Carlito"/>
                <a:cs typeface="Carlito"/>
              </a:rPr>
              <a:t>Octet </a:t>
            </a:r>
            <a:r>
              <a:rPr lang="en-IN" sz="2900" spc="-5" dirty="0" smtClean="0">
                <a:latin typeface="Carlito"/>
                <a:cs typeface="Carlito"/>
              </a:rPr>
              <a:t>(16 bits)</a:t>
            </a:r>
            <a:r>
              <a:rPr lang="en-IN" sz="2900" spc="-10" dirty="0" smtClean="0">
                <a:latin typeface="Carlito"/>
                <a:cs typeface="Carlito"/>
              </a:rPr>
              <a:t> Representation</a:t>
            </a:r>
          </a:p>
          <a:p>
            <a:pPr marL="1062355" marR="235585" lvl="2" indent="-514350">
              <a:lnSpc>
                <a:spcPts val="2100"/>
              </a:lnSpc>
              <a:spcBef>
                <a:spcPts val="365"/>
              </a:spcBef>
              <a:buAutoNum type="alphaLcParenR"/>
            </a:pPr>
            <a:r>
              <a:rPr lang="en-IN" sz="2900" dirty="0" smtClean="0">
                <a:latin typeface="Carlito"/>
                <a:cs typeface="Carlito"/>
              </a:rPr>
              <a:t>UTF – 8 – 3 </a:t>
            </a:r>
            <a:r>
              <a:rPr lang="en-IN" sz="2900" spc="-15" dirty="0" smtClean="0">
                <a:latin typeface="Carlito"/>
                <a:cs typeface="Carlito"/>
              </a:rPr>
              <a:t>Octet </a:t>
            </a:r>
            <a:r>
              <a:rPr lang="en-IN" sz="2900" spc="-5" dirty="0" smtClean="0">
                <a:latin typeface="Carlito"/>
                <a:cs typeface="Carlito"/>
              </a:rPr>
              <a:t>(24 bits)</a:t>
            </a:r>
            <a:r>
              <a:rPr lang="en-IN" sz="2900" spc="-10" dirty="0" smtClean="0">
                <a:latin typeface="Carlito"/>
                <a:cs typeface="Carlito"/>
              </a:rPr>
              <a:t> Representation</a:t>
            </a:r>
          </a:p>
          <a:p>
            <a:pPr marL="1062355" marR="235585" lvl="2" indent="-514350">
              <a:lnSpc>
                <a:spcPts val="2100"/>
              </a:lnSpc>
              <a:spcBef>
                <a:spcPts val="365"/>
              </a:spcBef>
              <a:buAutoNum type="alphaLcParenR"/>
            </a:pPr>
            <a:r>
              <a:rPr lang="en-IN" sz="2900" dirty="0" smtClean="0">
                <a:latin typeface="Carlito"/>
                <a:cs typeface="Carlito"/>
              </a:rPr>
              <a:t>UTF – 8 – 4 </a:t>
            </a:r>
            <a:r>
              <a:rPr lang="en-IN" sz="2900" spc="-15" dirty="0" smtClean="0">
                <a:latin typeface="Carlito"/>
                <a:cs typeface="Carlito"/>
              </a:rPr>
              <a:t>Octet </a:t>
            </a:r>
            <a:r>
              <a:rPr lang="en-IN" sz="2900" spc="-5" dirty="0" smtClean="0">
                <a:latin typeface="Carlito"/>
                <a:cs typeface="Carlito"/>
              </a:rPr>
              <a:t>(32 bits)</a:t>
            </a:r>
            <a:r>
              <a:rPr lang="en-IN" sz="2900" spc="-10" dirty="0" smtClean="0">
                <a:latin typeface="Carlito"/>
                <a:cs typeface="Carlito"/>
              </a:rPr>
              <a:t> Representation</a:t>
            </a:r>
            <a:endParaRPr lang="en-IN" sz="2900" dirty="0" smtClean="0">
              <a:latin typeface="Carlito"/>
              <a:cs typeface="Carlito"/>
            </a:endParaRPr>
          </a:p>
          <a:p>
            <a:pPr marL="434340" indent="-343535">
              <a:lnSpc>
                <a:spcPct val="100000"/>
              </a:lnSpc>
              <a:buAutoNum type="arabicPeriod"/>
              <a:tabLst>
                <a:tab pos="433705" algn="l"/>
                <a:tab pos="434340" algn="l"/>
              </a:tabLst>
            </a:pPr>
            <a:r>
              <a:rPr lang="en-IN" sz="2900" dirty="0" smtClean="0">
                <a:latin typeface="Carlito"/>
                <a:cs typeface="Carlito"/>
              </a:rPr>
              <a:t>UTF –</a:t>
            </a:r>
            <a:r>
              <a:rPr lang="en-IN" sz="2900" spc="-10" dirty="0" smtClean="0">
                <a:latin typeface="Carlito"/>
                <a:cs typeface="Carlito"/>
              </a:rPr>
              <a:t> </a:t>
            </a:r>
            <a:r>
              <a:rPr lang="en-IN" sz="2900" dirty="0" smtClean="0">
                <a:latin typeface="Carlito"/>
                <a:cs typeface="Carlito"/>
              </a:rPr>
              <a:t>32</a:t>
            </a:r>
          </a:p>
          <a:p>
            <a:pPr marL="434340" indent="-343535">
              <a:lnSpc>
                <a:spcPct val="100000"/>
              </a:lnSpc>
              <a:buNone/>
              <a:tabLst>
                <a:tab pos="433705" algn="l"/>
                <a:tab pos="434340" algn="l"/>
              </a:tabLst>
            </a:pPr>
            <a:r>
              <a:rPr lang="en-IN" sz="2900" dirty="0" smtClean="0"/>
              <a:t>	</a:t>
            </a:r>
            <a:r>
              <a:rPr lang="en-IN" sz="2900" b="1" dirty="0" smtClean="0"/>
              <a:t>UTF-8</a:t>
            </a:r>
            <a:r>
              <a:rPr lang="en-IN" sz="2900" b="1" dirty="0" smtClean="0"/>
              <a:t>: Variable-width encoding, backwards compatible with ASCII</a:t>
            </a:r>
            <a:r>
              <a:rPr lang="en-IN" sz="2900" dirty="0" smtClean="0"/>
              <a:t>. ASCII characters (U+0000 to U+007F) take 1 byte, code points U+0080 to U+07FF take 2 bytes, code points U+0800 to U+FFFF take 3 bytes, code points U+10000 to U+10FFFF take 4 bytes. Good for English text, not so good for Asian text. </a:t>
            </a:r>
            <a:r>
              <a:rPr lang="en-IN" sz="2900" b="1" dirty="0" smtClean="0"/>
              <a:t>UTF-32 uses 32-bit values for each character. That allows them to use a fixed-width code for every character</a:t>
            </a:r>
            <a:r>
              <a:rPr lang="en-IN" sz="2900" dirty="0" smtClean="0"/>
              <a:t>. UTF-32 is opposite, it uses the most memory (each character is a fixed 4 bytes wide), but on the other hand, you know that every character has this precise length, so string manipulation becomes far simpler. You can compute the number of characters in a string simply from the length in bytes of the string. You can't do that with UTF-8. </a:t>
            </a:r>
            <a:endParaRPr lang="en-IN" sz="2900" dirty="0" smtClean="0">
              <a:latin typeface="Carlito"/>
              <a:cs typeface="Carlito"/>
            </a:endParaRP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UJATA\Desktop\Summary+Any+number+system+can+be+converted+to+decimal+by+multiplying+each+digit+by+its+weighting+factor..jpg"/>
          <p:cNvPicPr>
            <a:picLocks noGrp="1" noChangeAspect="1" noChangeArrowheads="1"/>
          </p:cNvPicPr>
          <p:nvPr>
            <p:ph idx="4294967295"/>
          </p:nvPr>
        </p:nvPicPr>
        <p:blipFill>
          <a:blip r:embed="rId2"/>
          <a:srcRect/>
          <a:stretch>
            <a:fillRect/>
          </a:stretch>
        </p:blipFill>
        <p:spPr bwMode="auto">
          <a:xfrm>
            <a:off x="1142976" y="142852"/>
            <a:ext cx="6929486" cy="3071834"/>
          </a:xfrm>
          <a:prstGeom prst="rect">
            <a:avLst/>
          </a:prstGeom>
          <a:noFill/>
        </p:spPr>
      </p:pic>
      <p:sp>
        <p:nvSpPr>
          <p:cNvPr id="3" name="Content Placeholder 3"/>
          <p:cNvSpPr txBox="1">
            <a:spLocks/>
          </p:cNvSpPr>
          <p:nvPr/>
        </p:nvSpPr>
        <p:spPr>
          <a:xfrm>
            <a:off x="142844" y="3357538"/>
            <a:ext cx="8858312" cy="3357610"/>
          </a:xfrm>
          <a:prstGeom prst="rect">
            <a:avLst/>
          </a:prstGeom>
          <a:ln w="19050">
            <a:solidFill>
              <a:schemeClr val="tx1"/>
            </a:solidFill>
          </a:ln>
        </p:spPr>
        <p:txBody>
          <a:bodyPr vert="horz" lIns="91440" tIns="45720" rIns="91440" bIns="45720" rtlCol="0">
            <a:normAutofit/>
          </a:bodyPr>
          <a:lstStyle/>
          <a:p>
            <a:pPr marL="800100" lvl="1" indent="-342900">
              <a:spcBef>
                <a:spcPct val="20000"/>
              </a:spcBef>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Methods used for all kind of conversions</a:t>
            </a:r>
          </a:p>
          <a:p>
            <a:pPr marL="800100" lvl="1" indent="-342900">
              <a:spcBef>
                <a:spcPct val="20000"/>
              </a:spcBef>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Binary Addition(Rules and Examples)</a:t>
            </a:r>
          </a:p>
          <a:p>
            <a:pPr marL="800100" lvl="1" indent="-342900">
              <a:spcBef>
                <a:spcPct val="20000"/>
              </a:spcBef>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Different Encoding Scheme</a:t>
            </a:r>
          </a:p>
          <a:p>
            <a:pPr marL="1200150" lvl="2" indent="-285750">
              <a:spcBef>
                <a:spcPct val="20000"/>
              </a:spcBef>
              <a:buFont typeface="Wingdings" pitchFamily="2" charset="2"/>
              <a:buChar char="Ø"/>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ASCII</a:t>
            </a:r>
          </a:p>
          <a:p>
            <a:pPr marL="1200150" lvl="2" indent="-285750">
              <a:spcBef>
                <a:spcPct val="20000"/>
              </a:spcBef>
              <a:buFont typeface="Wingdings" pitchFamily="2" charset="2"/>
              <a:buChar char="Ø"/>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ISCII</a:t>
            </a:r>
          </a:p>
          <a:p>
            <a:pPr marL="1200150" lvl="2" indent="-285750">
              <a:spcBef>
                <a:spcPct val="20000"/>
              </a:spcBef>
              <a:buFont typeface="Wingdings" pitchFamily="2" charset="2"/>
              <a:buChar char="Ø"/>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Unicode</a:t>
            </a:r>
            <a:endParaRPr kumimoji="0" lang="en-IN"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000232" y="2643182"/>
            <a:ext cx="4572032" cy="1643074"/>
          </a:xfrm>
          <a:prstGeom prst="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fontScale="5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6000" b="1" i="0" u="none" strike="noStrike" kern="1200" cap="none" spc="0" normalizeH="0" baseline="0" noProof="0" smtClean="0">
                <a:ln>
                  <a:noFill/>
                </a:ln>
                <a:solidFill>
                  <a:schemeClr val="dk1"/>
                </a:solidFill>
                <a:effectLst/>
                <a:uLnTx/>
                <a:uFillTx/>
                <a:latin typeface="+mn-lt"/>
                <a:ea typeface="+mn-ea"/>
                <a:cs typeface="+mn-cs"/>
              </a:rPr>
              <a:t>THANK YOU</a:t>
            </a:r>
            <a:endParaRPr kumimoji="0" lang="en-IN" sz="6000" b="1"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Number System </a:t>
            </a:r>
            <a:endParaRPr lang="en-IN" dirty="0"/>
          </a:p>
        </p:txBody>
      </p:sp>
      <p:sp>
        <p:nvSpPr>
          <p:cNvPr id="9" name="Rectangle 8"/>
          <p:cNvSpPr/>
          <p:nvPr/>
        </p:nvSpPr>
        <p:spPr>
          <a:xfrm>
            <a:off x="5357818" y="1785926"/>
            <a:ext cx="3643338" cy="3785652"/>
          </a:xfrm>
          <a:prstGeom prst="rect">
            <a:avLst/>
          </a:prstGeom>
          <a:solidFill>
            <a:schemeClr val="tx2">
              <a:lumMod val="40000"/>
              <a:lumOff val="60000"/>
            </a:schemeClr>
          </a:solidFill>
          <a:ln w="19050">
            <a:solidFill>
              <a:schemeClr val="tx1"/>
            </a:solidFill>
          </a:ln>
        </p:spPr>
        <p:txBody>
          <a:bodyPr wrap="square">
            <a:spAutoFit/>
          </a:bodyPr>
          <a:lstStyle/>
          <a:p>
            <a:r>
              <a:rPr lang="en-IN" sz="2400" b="1" dirty="0" smtClean="0"/>
              <a:t>Base 10 (Decimal)</a:t>
            </a:r>
            <a:r>
              <a:rPr lang="en-IN" sz="2400" dirty="0" smtClean="0"/>
              <a:t> </a:t>
            </a:r>
          </a:p>
          <a:p>
            <a:r>
              <a:rPr lang="en-IN" sz="1600" dirty="0" smtClean="0"/>
              <a:t>        — Represent any number using 10 digits  </a:t>
            </a:r>
            <a:r>
              <a:rPr lang="en-IN" sz="1600" b="1" dirty="0" smtClean="0"/>
              <a:t>[0–9]</a:t>
            </a:r>
          </a:p>
          <a:p>
            <a:r>
              <a:rPr lang="en-IN" sz="2400" b="1" dirty="0" smtClean="0"/>
              <a:t>Base 2 (Binary) </a:t>
            </a:r>
          </a:p>
          <a:p>
            <a:r>
              <a:rPr lang="en-IN" sz="1600" dirty="0" smtClean="0"/>
              <a:t>        — Represent any number using 2 digits </a:t>
            </a:r>
            <a:r>
              <a:rPr lang="en-IN" sz="1600" b="1" dirty="0" smtClean="0"/>
              <a:t>[0–1]</a:t>
            </a:r>
          </a:p>
          <a:p>
            <a:r>
              <a:rPr lang="en-IN" sz="2400" b="1" dirty="0" smtClean="0"/>
              <a:t>Base 8 (Octal)</a:t>
            </a:r>
          </a:p>
          <a:p>
            <a:r>
              <a:rPr lang="en-IN" sz="1600" b="1" dirty="0" smtClean="0"/>
              <a:t>        </a:t>
            </a:r>
            <a:r>
              <a:rPr lang="en-IN" sz="1600" dirty="0" smtClean="0"/>
              <a:t>— Represent any number using 8 digits</a:t>
            </a:r>
            <a:r>
              <a:rPr lang="en-IN" sz="1600" b="1" dirty="0" smtClean="0"/>
              <a:t> [0–7]</a:t>
            </a:r>
          </a:p>
          <a:p>
            <a:r>
              <a:rPr lang="en-IN" sz="2400" b="1" dirty="0" smtClean="0"/>
              <a:t>Base 16(Hexadecimal)</a:t>
            </a:r>
            <a:r>
              <a:rPr lang="en-IN" sz="2400" dirty="0" smtClean="0"/>
              <a:t> </a:t>
            </a:r>
          </a:p>
          <a:p>
            <a:r>
              <a:rPr lang="en-IN" sz="1600" dirty="0" smtClean="0"/>
              <a:t>         — Represent any number using 10 digits and</a:t>
            </a:r>
          </a:p>
          <a:p>
            <a:r>
              <a:rPr lang="en-IN" sz="1600" dirty="0" smtClean="0"/>
              <a:t>              6 characters </a:t>
            </a:r>
            <a:r>
              <a:rPr lang="en-IN" sz="1600" b="1" dirty="0" smtClean="0"/>
              <a:t>[0–9, A, B, C, D, E, F]</a:t>
            </a:r>
            <a:endParaRPr lang="en-IN" sz="1600" b="1" dirty="0"/>
          </a:p>
        </p:txBody>
      </p:sp>
      <p:sp>
        <p:nvSpPr>
          <p:cNvPr id="11" name="Rectangle 10"/>
          <p:cNvSpPr/>
          <p:nvPr/>
        </p:nvSpPr>
        <p:spPr>
          <a:xfrm>
            <a:off x="142844" y="3786190"/>
            <a:ext cx="5072098" cy="2646878"/>
          </a:xfrm>
          <a:prstGeom prst="rect">
            <a:avLst/>
          </a:prstGeom>
          <a:ln w="28575">
            <a:solidFill>
              <a:schemeClr val="tx1"/>
            </a:solidFill>
          </a:ln>
        </p:spPr>
        <p:txBody>
          <a:bodyPr wrap="square">
            <a:spAutoFit/>
          </a:bodyPr>
          <a:lstStyle/>
          <a:p>
            <a:pPr algn="ctr"/>
            <a:r>
              <a:rPr lang="en-IN" sz="2000" b="1" dirty="0" smtClean="0"/>
              <a:t>Method used for Other Number System to Decimal Number conversion</a:t>
            </a:r>
          </a:p>
          <a:p>
            <a:endParaRPr lang="en-IN" dirty="0" smtClean="0"/>
          </a:p>
          <a:p>
            <a:r>
              <a:rPr lang="en-IN" b="1" dirty="0" smtClean="0"/>
              <a:t>Step 1 :</a:t>
            </a:r>
            <a:r>
              <a:rPr lang="en-IN" dirty="0" smtClean="0"/>
              <a:t> Determine the column (positional) value of each digit which depends on the position of the digit and the base of the number system.</a:t>
            </a:r>
          </a:p>
          <a:p>
            <a:r>
              <a:rPr lang="en-IN" b="1" dirty="0" smtClean="0"/>
              <a:t>Step 2 :</a:t>
            </a:r>
            <a:r>
              <a:rPr lang="en-IN" dirty="0" smtClean="0"/>
              <a:t> Multiply the obtained positional values by the digits and add them.</a:t>
            </a:r>
          </a:p>
          <a:p>
            <a:r>
              <a:rPr lang="en-IN" b="1" dirty="0" smtClean="0"/>
              <a:t>Step 3</a:t>
            </a:r>
            <a:r>
              <a:rPr lang="en-IN" dirty="0" smtClean="0"/>
              <a:t> : The total is the equivalent value in decimal.</a:t>
            </a:r>
            <a:endParaRPr lang="en-IN" dirty="0"/>
          </a:p>
        </p:txBody>
      </p:sp>
      <p:sp>
        <p:nvSpPr>
          <p:cNvPr id="12" name="Content Placeholder 11"/>
          <p:cNvSpPr>
            <a:spLocks noGrp="1"/>
          </p:cNvSpPr>
          <p:nvPr>
            <p:ph sz="half" idx="2"/>
          </p:nvPr>
        </p:nvSpPr>
        <p:spPr>
          <a:xfrm>
            <a:off x="142844" y="1071546"/>
            <a:ext cx="5072098" cy="2500330"/>
          </a:xfrm>
          <a:ln w="28575">
            <a:solidFill>
              <a:schemeClr val="tx1"/>
            </a:solidFill>
          </a:ln>
        </p:spPr>
        <p:txBody>
          <a:bodyPr>
            <a:normAutofit fontScale="85000" lnSpcReduction="10000"/>
          </a:bodyPr>
          <a:lstStyle/>
          <a:p>
            <a:pPr algn="ctr">
              <a:buNone/>
            </a:pPr>
            <a:r>
              <a:rPr lang="en-IN" sz="2400" b="1" dirty="0" smtClean="0"/>
              <a:t>	Method used for Decimal Number to other Number Systems conversion</a:t>
            </a:r>
          </a:p>
          <a:p>
            <a:pPr>
              <a:buNone/>
            </a:pPr>
            <a:endParaRPr lang="en-IN" sz="1800" dirty="0" smtClean="0"/>
          </a:p>
          <a:p>
            <a:pPr lvl="0">
              <a:defRPr/>
            </a:pPr>
            <a:r>
              <a:rPr lang="en-US" sz="1800" dirty="0" smtClean="0"/>
              <a:t>To convert  a Decimal integer into new base, keep dividing by new base until quotient is 0(zero).Collect the remainders in reverse order to get the equivalent.</a:t>
            </a:r>
          </a:p>
          <a:p>
            <a:pPr lvl="0">
              <a:defRPr/>
            </a:pPr>
            <a:r>
              <a:rPr lang="en-US" sz="1800" dirty="0" smtClean="0"/>
              <a:t>To convert a fraction, keep multiplying the fractional part with new base until it becomes zero. Collect the integers in direct order to get the equivalent.</a:t>
            </a:r>
            <a:endParaRPr lang="en-IN" sz="1800" dirty="0" smtClean="0"/>
          </a:p>
          <a:p>
            <a:pPr>
              <a:buNone/>
            </a:pPr>
            <a:endParaRPr lang="en-IN" sz="1800" dirty="0" smtClean="0"/>
          </a:p>
          <a:p>
            <a:pPr>
              <a:buNone/>
            </a:pPr>
            <a:endParaRPr lang="en-IN" sz="1800" dirty="0" smtClean="0"/>
          </a:p>
          <a:p>
            <a:pPr>
              <a:buNone/>
            </a:pPr>
            <a:endParaRPr lang="en-IN"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44" y="214290"/>
            <a:ext cx="8858312"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800" b="1" dirty="0" smtClean="0"/>
              <a:t>Place Values of different Number Systems</a:t>
            </a:r>
            <a:endParaRPr lang="en-IN" sz="2800" b="1" dirty="0"/>
          </a:p>
        </p:txBody>
      </p:sp>
      <p:pic>
        <p:nvPicPr>
          <p:cNvPr id="5" name="Picture 3" descr="C:\Users\SUJATA\Desktop\download (4).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000232" y="3786190"/>
            <a:ext cx="5786478" cy="1114425"/>
          </a:xfrm>
          <a:prstGeom prst="rect">
            <a:avLst/>
          </a:prstGeom>
          <a:noFill/>
          <a:ln w="28575">
            <a:solidFill>
              <a:schemeClr val="tx1"/>
            </a:solidFill>
          </a:ln>
        </p:spPr>
      </p:pic>
      <p:pic>
        <p:nvPicPr>
          <p:cNvPr id="6" name="Picture 3" descr="C:\Users\SUJATA\Desktop\images (2).jp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2000232" y="5286388"/>
            <a:ext cx="5786478" cy="1114425"/>
          </a:xfrm>
          <a:prstGeom prst="rect">
            <a:avLst/>
          </a:prstGeom>
          <a:noFill/>
          <a:ln w="28575">
            <a:solidFill>
              <a:schemeClr val="tx1"/>
            </a:solidFill>
          </a:ln>
        </p:spPr>
      </p:pic>
      <p:pic>
        <p:nvPicPr>
          <p:cNvPr id="7" name="Picture 4" descr="C:\Users\SUJATA\Desktop\images (3).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2000232" y="2428868"/>
            <a:ext cx="5786478" cy="1143008"/>
          </a:xfrm>
          <a:prstGeom prst="rect">
            <a:avLst/>
          </a:prstGeom>
          <a:noFill/>
          <a:ln w="28575">
            <a:solidFill>
              <a:schemeClr val="tx1"/>
            </a:solidFill>
          </a:ln>
        </p:spPr>
      </p:pic>
      <p:pic>
        <p:nvPicPr>
          <p:cNvPr id="8" name="Picture 2"/>
          <p:cNvPicPr>
            <a:picLocks noChangeAspect="1" noChangeArrowheads="1"/>
          </p:cNvPicPr>
          <p:nvPr/>
        </p:nvPicPr>
        <p:blipFill>
          <a:blip r:embed="rId5">
            <a:duotone>
              <a:prstClr val="black"/>
              <a:schemeClr val="accent1">
                <a:tint val="45000"/>
                <a:satMod val="400000"/>
              </a:schemeClr>
            </a:duotone>
          </a:blip>
          <a:srcRect/>
          <a:stretch>
            <a:fillRect/>
          </a:stretch>
        </p:blipFill>
        <p:spPr bwMode="auto">
          <a:xfrm>
            <a:off x="2000232" y="1000108"/>
            <a:ext cx="5786478" cy="1143008"/>
          </a:xfrm>
          <a:prstGeom prst="rect">
            <a:avLst/>
          </a:prstGeom>
          <a:ln>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Decimal to Binary Conversion</a:t>
            </a:r>
            <a:endParaRPr lang="en-IN" dirty="0"/>
          </a:p>
        </p:txBody>
      </p:sp>
      <p:sp>
        <p:nvSpPr>
          <p:cNvPr id="3" name="Content Placeholder 2"/>
          <p:cNvSpPr>
            <a:spLocks noGrp="1"/>
          </p:cNvSpPr>
          <p:nvPr>
            <p:ph idx="1"/>
          </p:nvPr>
        </p:nvSpPr>
        <p:spPr>
          <a:xfrm>
            <a:off x="214282" y="785794"/>
            <a:ext cx="8786874" cy="5929354"/>
          </a:xfrm>
          <a:ln w="28575">
            <a:solidFill>
              <a:schemeClr val="tx1"/>
            </a:solidFill>
          </a:ln>
        </p:spPr>
        <p:txBody>
          <a:bodyPr>
            <a:normAutofit/>
          </a:bodyPr>
          <a:lstStyle/>
          <a:p>
            <a:pPr>
              <a:buNone/>
            </a:pPr>
            <a:r>
              <a:rPr lang="en-US" sz="2000" b="1" dirty="0" smtClean="0"/>
              <a:t>Steps for Decimal to Binary:</a:t>
            </a:r>
            <a:endParaRPr lang="en-IN" sz="2000" b="1" dirty="0" smtClean="0"/>
          </a:p>
          <a:p>
            <a:r>
              <a:rPr lang="en-IN" sz="2000" dirty="0" smtClean="0"/>
              <a:t>Start by making a power of 2 chart.</a:t>
            </a:r>
          </a:p>
          <a:p>
            <a:r>
              <a:rPr lang="en-IN" sz="2000" dirty="0" smtClean="0"/>
              <a:t>Look for the greatest power of 2.</a:t>
            </a:r>
          </a:p>
          <a:p>
            <a:r>
              <a:rPr lang="en-IN" sz="2000" dirty="0" smtClean="0"/>
              <a:t>Move to the next lower power of two.</a:t>
            </a:r>
          </a:p>
          <a:p>
            <a:r>
              <a:rPr lang="en-IN" sz="2000" dirty="0" smtClean="0"/>
              <a:t>Subtract each successive number that can fit, and mark it with a 1.</a:t>
            </a:r>
          </a:p>
          <a:p>
            <a:r>
              <a:rPr lang="en-IN" sz="2000" dirty="0" smtClean="0"/>
              <a:t>Continue until you reach the end of your chart.</a:t>
            </a:r>
          </a:p>
          <a:p>
            <a:r>
              <a:rPr lang="en-IN" sz="2000" dirty="0" smtClean="0"/>
              <a:t>Write out the binary answer.</a:t>
            </a:r>
          </a:p>
          <a:p>
            <a:pPr>
              <a:buNone/>
            </a:pPr>
            <a:r>
              <a:rPr lang="en-IN" sz="2000" b="1" dirty="0" smtClean="0"/>
              <a:t>Example</a:t>
            </a:r>
            <a:r>
              <a:rPr lang="en-IN" sz="2000" dirty="0" smtClean="0"/>
              <a:t> − Convert decimal number (75) </a:t>
            </a:r>
            <a:r>
              <a:rPr lang="en-IN" sz="2000" baseline="-25000" dirty="0" smtClean="0"/>
              <a:t>10</a:t>
            </a:r>
            <a:r>
              <a:rPr lang="en-IN" sz="2000" dirty="0" smtClean="0"/>
              <a:t> into binary number.</a:t>
            </a:r>
          </a:p>
          <a:p>
            <a:pPr algn="ctr">
              <a:buNone/>
            </a:pPr>
            <a:r>
              <a:rPr lang="en-IN" sz="2000" b="1" dirty="0" smtClean="0"/>
              <a:t>Table of power of 2</a:t>
            </a:r>
          </a:p>
          <a:p>
            <a:pPr algn="ctr">
              <a:buNone/>
            </a:pPr>
            <a:endParaRPr lang="en-IN" sz="2000" b="1" dirty="0" smtClean="0"/>
          </a:p>
        </p:txBody>
      </p:sp>
      <p:graphicFrame>
        <p:nvGraphicFramePr>
          <p:cNvPr id="4" name="Table 3"/>
          <p:cNvGraphicFramePr>
            <a:graphicFrameLocks noGrp="1"/>
          </p:cNvGraphicFramePr>
          <p:nvPr/>
        </p:nvGraphicFramePr>
        <p:xfrm>
          <a:off x="1714480" y="3786190"/>
          <a:ext cx="6096000" cy="74168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pPr algn="ctr"/>
                      <a:r>
                        <a:rPr lang="en-US" dirty="0" smtClean="0"/>
                        <a:t>---</a:t>
                      </a:r>
                      <a:endParaRPr lang="en-IN" dirty="0"/>
                    </a:p>
                  </a:txBody>
                  <a:tcPr/>
                </a:tc>
                <a:tc>
                  <a:txBody>
                    <a:bodyPr/>
                    <a:lstStyle/>
                    <a:p>
                      <a:pPr algn="ctr"/>
                      <a:r>
                        <a:rPr lang="en-US" dirty="0" smtClean="0"/>
                        <a:t>---</a:t>
                      </a:r>
                      <a:endParaRPr lang="en-IN" dirty="0"/>
                    </a:p>
                  </a:txBody>
                  <a:tcPr/>
                </a:tc>
                <a:tc>
                  <a:txBody>
                    <a:bodyPr/>
                    <a:lstStyle/>
                    <a:p>
                      <a:pPr algn="ctr"/>
                      <a:r>
                        <a:rPr lang="en-IN" dirty="0" smtClean="0"/>
                        <a:t>2</a:t>
                      </a:r>
                      <a:r>
                        <a:rPr lang="en-IN" baseline="30000" dirty="0" smtClean="0"/>
                        <a:t>7</a:t>
                      </a:r>
                      <a:endParaRPr lang="en-IN" dirty="0"/>
                    </a:p>
                  </a:txBody>
                  <a:tcPr/>
                </a:tc>
                <a:tc>
                  <a:txBody>
                    <a:bodyPr/>
                    <a:lstStyle/>
                    <a:p>
                      <a:pPr algn="ctr"/>
                      <a:r>
                        <a:rPr lang="en-IN" dirty="0" smtClean="0"/>
                        <a:t>2</a:t>
                      </a:r>
                      <a:r>
                        <a:rPr lang="en-IN" baseline="30000" dirty="0" smtClean="0"/>
                        <a:t>6</a:t>
                      </a:r>
                      <a:endParaRPr lang="en-IN" dirty="0"/>
                    </a:p>
                  </a:txBody>
                  <a:tcPr/>
                </a:tc>
                <a:tc>
                  <a:txBody>
                    <a:bodyPr/>
                    <a:lstStyle/>
                    <a:p>
                      <a:pPr algn="ctr"/>
                      <a:r>
                        <a:rPr lang="en-IN" dirty="0" smtClean="0"/>
                        <a:t>2</a:t>
                      </a:r>
                      <a:r>
                        <a:rPr lang="en-IN" baseline="30000" dirty="0" smtClean="0"/>
                        <a:t>5</a:t>
                      </a:r>
                      <a:endParaRPr lang="en-IN" dirty="0"/>
                    </a:p>
                  </a:txBody>
                  <a:tcPr/>
                </a:tc>
                <a:tc>
                  <a:txBody>
                    <a:bodyPr/>
                    <a:lstStyle/>
                    <a:p>
                      <a:pPr algn="ctr"/>
                      <a:r>
                        <a:rPr lang="en-IN" dirty="0" smtClean="0"/>
                        <a:t>2</a:t>
                      </a:r>
                      <a:r>
                        <a:rPr lang="en-IN" baseline="30000" dirty="0" smtClean="0"/>
                        <a:t>4</a:t>
                      </a:r>
                      <a:endParaRPr lang="en-IN" dirty="0"/>
                    </a:p>
                  </a:txBody>
                  <a:tcPr/>
                </a:tc>
                <a:tc>
                  <a:txBody>
                    <a:bodyPr/>
                    <a:lstStyle/>
                    <a:p>
                      <a:pPr algn="ctr"/>
                      <a:r>
                        <a:rPr lang="en-IN" dirty="0" smtClean="0"/>
                        <a:t>2</a:t>
                      </a:r>
                      <a:r>
                        <a:rPr lang="en-IN" baseline="30000" dirty="0" smtClean="0"/>
                        <a:t>3</a:t>
                      </a:r>
                      <a:endParaRPr lang="en-IN" dirty="0"/>
                    </a:p>
                  </a:txBody>
                  <a:tcPr/>
                </a:tc>
                <a:tc>
                  <a:txBody>
                    <a:bodyPr/>
                    <a:lstStyle/>
                    <a:p>
                      <a:pPr algn="ctr"/>
                      <a:r>
                        <a:rPr lang="en-IN" dirty="0" smtClean="0"/>
                        <a:t>2</a:t>
                      </a:r>
                      <a:r>
                        <a:rPr lang="en-IN" baseline="30000" dirty="0" smtClean="0"/>
                        <a:t>2</a:t>
                      </a:r>
                      <a:endParaRPr lang="en-IN" dirty="0"/>
                    </a:p>
                  </a:txBody>
                  <a:tcPr/>
                </a:tc>
                <a:tc>
                  <a:txBody>
                    <a:bodyPr/>
                    <a:lstStyle/>
                    <a:p>
                      <a:pPr algn="ctr"/>
                      <a:r>
                        <a:rPr lang="en-IN" dirty="0" smtClean="0"/>
                        <a:t>2</a:t>
                      </a:r>
                      <a:r>
                        <a:rPr lang="en-IN" baseline="30000" dirty="0" smtClean="0"/>
                        <a:t>1</a:t>
                      </a:r>
                      <a:endParaRPr lang="en-IN" dirty="0"/>
                    </a:p>
                  </a:txBody>
                  <a:tcPr/>
                </a:tc>
                <a:tc>
                  <a:txBody>
                    <a:bodyPr/>
                    <a:lstStyle/>
                    <a:p>
                      <a:pPr algn="ctr"/>
                      <a:r>
                        <a:rPr lang="en-IN" dirty="0" smtClean="0"/>
                        <a:t>2</a:t>
                      </a:r>
                      <a:r>
                        <a:rPr lang="en-IN" baseline="30000" dirty="0" smtClean="0"/>
                        <a:t>0</a:t>
                      </a:r>
                      <a:endParaRPr lang="en-IN" dirty="0"/>
                    </a:p>
                  </a:txBody>
                  <a:tcPr/>
                </a:tc>
              </a:tr>
              <a:tr h="370840">
                <a:tc>
                  <a:txBody>
                    <a:bodyPr/>
                    <a:lstStyle/>
                    <a:p>
                      <a:pPr algn="ctr"/>
                      <a:r>
                        <a:rPr lang="en-US" dirty="0" smtClean="0"/>
                        <a:t>-</a:t>
                      </a:r>
                      <a:endParaRPr lang="en-IN" dirty="0"/>
                    </a:p>
                  </a:txBody>
                  <a:tcPr/>
                </a:tc>
                <a:tc>
                  <a:txBody>
                    <a:bodyPr/>
                    <a:lstStyle/>
                    <a:p>
                      <a:pPr algn="ctr"/>
                      <a:r>
                        <a:rPr lang="en-US" dirty="0" smtClean="0"/>
                        <a:t>-</a:t>
                      </a:r>
                      <a:endParaRPr lang="en-IN" dirty="0"/>
                    </a:p>
                  </a:txBody>
                  <a:tcPr/>
                </a:tc>
                <a:tc>
                  <a:txBody>
                    <a:bodyPr/>
                    <a:lstStyle/>
                    <a:p>
                      <a:pPr algn="ctr"/>
                      <a:r>
                        <a:rPr lang="en-US" dirty="0" smtClean="0"/>
                        <a:t>128</a:t>
                      </a:r>
                      <a:endParaRPr lang="en-IN" dirty="0"/>
                    </a:p>
                  </a:txBody>
                  <a:tcPr/>
                </a:tc>
                <a:tc>
                  <a:txBody>
                    <a:bodyPr/>
                    <a:lstStyle/>
                    <a:p>
                      <a:pPr algn="ctr"/>
                      <a:r>
                        <a:rPr lang="en-US" dirty="0" smtClean="0"/>
                        <a:t>64</a:t>
                      </a:r>
                      <a:endParaRPr lang="en-IN" dirty="0"/>
                    </a:p>
                  </a:txBody>
                  <a:tcPr/>
                </a:tc>
                <a:tc>
                  <a:txBody>
                    <a:bodyPr/>
                    <a:lstStyle/>
                    <a:p>
                      <a:pPr algn="ctr"/>
                      <a:r>
                        <a:rPr lang="en-US" dirty="0" smtClean="0"/>
                        <a:t>32</a:t>
                      </a:r>
                      <a:endParaRPr lang="en-IN" dirty="0"/>
                    </a:p>
                  </a:txBody>
                  <a:tcPr/>
                </a:tc>
                <a:tc>
                  <a:txBody>
                    <a:bodyPr/>
                    <a:lstStyle/>
                    <a:p>
                      <a:pPr algn="ctr"/>
                      <a:r>
                        <a:rPr lang="en-US" dirty="0" smtClean="0"/>
                        <a:t>16</a:t>
                      </a:r>
                      <a:endParaRPr lang="en-IN" dirty="0"/>
                    </a:p>
                  </a:txBody>
                  <a:tcPr/>
                </a:tc>
                <a:tc>
                  <a:txBody>
                    <a:bodyPr/>
                    <a:lstStyle/>
                    <a:p>
                      <a:pPr algn="ctr"/>
                      <a:r>
                        <a:rPr lang="en-US" dirty="0" smtClean="0"/>
                        <a:t>8</a:t>
                      </a:r>
                      <a:endParaRPr lang="en-IN" dirty="0"/>
                    </a:p>
                  </a:txBody>
                  <a:tcPr/>
                </a:tc>
                <a:tc>
                  <a:txBody>
                    <a:bodyPr/>
                    <a:lstStyle/>
                    <a:p>
                      <a:pPr algn="ctr"/>
                      <a:r>
                        <a:rPr lang="en-US" dirty="0" smtClean="0"/>
                        <a:t>4</a:t>
                      </a:r>
                      <a:endParaRPr lang="en-IN" dirty="0"/>
                    </a:p>
                  </a:txBody>
                  <a:tcPr/>
                </a:tc>
                <a:tc>
                  <a:txBody>
                    <a:bodyPr/>
                    <a:lstStyle/>
                    <a:p>
                      <a:pPr algn="ctr"/>
                      <a:r>
                        <a:rPr lang="en-US" dirty="0" smtClean="0"/>
                        <a:t>2</a:t>
                      </a:r>
                      <a:endParaRPr lang="en-IN" dirty="0"/>
                    </a:p>
                  </a:txBody>
                  <a:tcPr/>
                </a:tc>
                <a:tc>
                  <a:txBody>
                    <a:bodyPr/>
                    <a:lstStyle/>
                    <a:p>
                      <a:pPr algn="ctr"/>
                      <a:r>
                        <a:rPr lang="en-US" dirty="0" smtClean="0"/>
                        <a:t>1</a:t>
                      </a:r>
                      <a:endParaRPr lang="en-IN" dirty="0"/>
                    </a:p>
                  </a:txBody>
                  <a:tcPr/>
                </a:tc>
              </a:tr>
            </a:tbl>
          </a:graphicData>
        </a:graphic>
      </p:graphicFrame>
      <p:sp>
        <p:nvSpPr>
          <p:cNvPr id="5" name="Title 1"/>
          <p:cNvSpPr txBox="1">
            <a:spLocks/>
          </p:cNvSpPr>
          <p:nvPr/>
        </p:nvSpPr>
        <p:spPr>
          <a:xfrm>
            <a:off x="285720" y="4572008"/>
            <a:ext cx="8372476" cy="642942"/>
          </a:xfrm>
          <a:prstGeom prst="rect">
            <a:avLst/>
          </a:prstGeom>
        </p:spPr>
        <p:txBody>
          <a:bodyPr vert="horz" lIns="91440" tIns="45720" rIns="91440" bIns="45720" rtlCol="0" anchor="ctr">
            <a:normAutofit/>
          </a:bodyPr>
          <a:lstStyle/>
          <a:p>
            <a:pPr lvl="0">
              <a:spcBef>
                <a:spcPct val="0"/>
              </a:spcBef>
            </a:pPr>
            <a:r>
              <a:rPr lang="en-IN" sz="3200" dirty="0" smtClean="0"/>
              <a:t>(75) </a:t>
            </a:r>
            <a:r>
              <a:rPr lang="en-IN" sz="3200" baseline="-25000" dirty="0" smtClean="0"/>
              <a:t>10</a:t>
            </a:r>
            <a:r>
              <a:rPr lang="en-IN" sz="3200" dirty="0" smtClean="0"/>
              <a:t> </a:t>
            </a:r>
            <a:r>
              <a:rPr kumimoji="0" lang="en-US" sz="32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3200" b="0" i="0" u="none" strike="noStrike" kern="1200" cap="none" spc="0" normalizeH="0" noProof="0" dirty="0" smtClean="0">
                <a:ln>
                  <a:noFill/>
                </a:ln>
                <a:solidFill>
                  <a:schemeClr val="tx1"/>
                </a:solidFill>
                <a:effectLst/>
                <a:uLnTx/>
                <a:uFillTx/>
                <a:latin typeface="+mj-lt"/>
                <a:ea typeface="+mj-ea"/>
                <a:cs typeface="+mj-cs"/>
              </a:rPr>
              <a:t>       </a:t>
            </a:r>
            <a:r>
              <a:rPr kumimoji="0" lang="en-US" sz="3200" b="0" i="0" u="none" strike="noStrike" kern="1200" cap="none" spc="0" normalizeH="0" baseline="0" noProof="0" dirty="0" smtClean="0">
                <a:ln>
                  <a:noFill/>
                </a:ln>
                <a:solidFill>
                  <a:schemeClr val="tx1"/>
                </a:solidFill>
                <a:effectLst/>
                <a:uLnTx/>
                <a:uFillTx/>
                <a:latin typeface="+mj-lt"/>
                <a:ea typeface="+mj-ea"/>
                <a:cs typeface="+mj-cs"/>
              </a:rPr>
              <a:t>1    0    0     1     0    1     1) </a:t>
            </a:r>
            <a:r>
              <a:rPr kumimoji="0" lang="en-US" sz="3200" b="0" i="0" u="none" strike="noStrike" kern="1200" cap="none" spc="0" normalizeH="0" baseline="-25000" noProof="0" dirty="0" smtClean="0">
                <a:ln>
                  <a:noFill/>
                </a:ln>
                <a:solidFill>
                  <a:schemeClr val="tx1"/>
                </a:solidFill>
                <a:effectLst/>
                <a:uLnTx/>
                <a:uFillTx/>
                <a:latin typeface="+mj-lt"/>
                <a:ea typeface="+mj-ea"/>
                <a:cs typeface="+mj-cs"/>
              </a:rPr>
              <a:t>2</a:t>
            </a:r>
            <a:endParaRPr kumimoji="0" lang="en-IN" sz="3200" b="0" i="0" u="none" strike="noStrike" kern="1200" cap="none" spc="0" normalizeH="0" baseline="-2500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3929058" y="5357826"/>
            <a:ext cx="1714512" cy="114300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75 – 64 = 11</a:t>
            </a:r>
            <a:br>
              <a:rPr kumimoji="0" lang="en-US" sz="1600" b="0" i="0" u="none" strike="noStrike" kern="1200" cap="none" spc="0" normalizeH="0" baseline="0" noProof="0" dirty="0" smtClean="0">
                <a:ln>
                  <a:noFill/>
                </a:ln>
                <a:solidFill>
                  <a:schemeClr val="tx1"/>
                </a:solidFill>
                <a:effectLst/>
                <a:uLnTx/>
                <a:uFillTx/>
                <a:latin typeface="+mn-lt"/>
                <a:ea typeface="+mn-ea"/>
                <a:cs typeface="+mn-cs"/>
              </a:rPr>
            </a:br>
            <a:r>
              <a:rPr kumimoji="0" lang="en-US" sz="1600" b="0" i="0" u="none" strike="noStrike" kern="1200" cap="none" spc="0" normalizeH="0" baseline="0" noProof="0" dirty="0" smtClean="0">
                <a:ln>
                  <a:noFill/>
                </a:ln>
                <a:solidFill>
                  <a:schemeClr val="tx1"/>
                </a:solidFill>
                <a:effectLst/>
                <a:uLnTx/>
                <a:uFillTx/>
                <a:latin typeface="+mn-lt"/>
                <a:ea typeface="+mn-ea"/>
                <a:cs typeface="+mn-cs"/>
              </a:rPr>
              <a:t>11 – 8 = 3</a:t>
            </a:r>
            <a:br>
              <a:rPr kumimoji="0" lang="en-US" sz="1600" b="0" i="0" u="none" strike="noStrike" kern="1200" cap="none" spc="0" normalizeH="0" baseline="0" noProof="0" dirty="0" smtClean="0">
                <a:ln>
                  <a:noFill/>
                </a:ln>
                <a:solidFill>
                  <a:schemeClr val="tx1"/>
                </a:solidFill>
                <a:effectLst/>
                <a:uLnTx/>
                <a:uFillTx/>
                <a:latin typeface="+mn-lt"/>
                <a:ea typeface="+mn-ea"/>
                <a:cs typeface="+mn-cs"/>
              </a:rPr>
            </a:br>
            <a:r>
              <a:rPr kumimoji="0" lang="en-US" sz="1600" b="0" i="0" u="none" strike="noStrike" kern="1200" cap="none" spc="0" normalizeH="0" baseline="0" noProof="0" dirty="0" smtClean="0">
                <a:ln>
                  <a:noFill/>
                </a:ln>
                <a:solidFill>
                  <a:schemeClr val="tx1"/>
                </a:solidFill>
                <a:effectLst/>
                <a:uLnTx/>
                <a:uFillTx/>
                <a:latin typeface="+mn-lt"/>
                <a:ea typeface="+mn-ea"/>
                <a:cs typeface="+mn-cs"/>
              </a:rPr>
              <a:t>3 – 2 = 1</a:t>
            </a:r>
            <a:br>
              <a:rPr kumimoji="0" lang="en-US" sz="1600" b="0" i="0" u="none" strike="noStrike" kern="1200" cap="none" spc="0" normalizeH="0" baseline="0" noProof="0" dirty="0" smtClean="0">
                <a:ln>
                  <a:noFill/>
                </a:ln>
                <a:solidFill>
                  <a:schemeClr val="tx1"/>
                </a:solidFill>
                <a:effectLst/>
                <a:uLnTx/>
                <a:uFillTx/>
                <a:latin typeface="+mn-lt"/>
                <a:ea typeface="+mn-ea"/>
                <a:cs typeface="+mn-cs"/>
              </a:rPr>
            </a:br>
            <a:r>
              <a:rPr kumimoji="0" lang="en-US" sz="1600" b="0" i="0" u="none" strike="noStrike" kern="1200" cap="none" spc="0" normalizeH="0" baseline="0" noProof="0" dirty="0" smtClean="0">
                <a:ln>
                  <a:noFill/>
                </a:ln>
                <a:solidFill>
                  <a:schemeClr val="tx1"/>
                </a:solidFill>
                <a:effectLst/>
                <a:uLnTx/>
                <a:uFillTx/>
                <a:latin typeface="+mn-lt"/>
                <a:ea typeface="+mn-ea"/>
                <a:cs typeface="+mn-cs"/>
              </a:rPr>
              <a:t>1 – 1 =0</a:t>
            </a:r>
            <a:endParaRPr kumimoji="0" lang="en-IN"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42852"/>
            <a:ext cx="8715436" cy="68993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12700">
              <a:lnSpc>
                <a:spcPct val="100000"/>
              </a:lnSpc>
              <a:spcBef>
                <a:spcPts val="100"/>
              </a:spcBef>
              <a:tabLst>
                <a:tab pos="2543175" algn="l"/>
              </a:tabLst>
            </a:pPr>
            <a:r>
              <a:rPr spc="-20" dirty="0"/>
              <a:t>O</a:t>
            </a:r>
            <a:r>
              <a:rPr spc="5" dirty="0"/>
              <a:t>ctal</a:t>
            </a:r>
            <a:r>
              <a:rPr spc="5"/>
              <a:t>	</a:t>
            </a:r>
            <a:r>
              <a:rPr spc="5" smtClean="0"/>
              <a:t>bi</a:t>
            </a:r>
            <a:r>
              <a:rPr spc="-5" smtClean="0"/>
              <a:t>n</a:t>
            </a:r>
            <a:r>
              <a:rPr spc="30" smtClean="0"/>
              <a:t>ary</a:t>
            </a:r>
            <a:endParaRPr spc="30" dirty="0"/>
          </a:p>
        </p:txBody>
      </p:sp>
      <p:graphicFrame>
        <p:nvGraphicFramePr>
          <p:cNvPr id="3" name="object 3"/>
          <p:cNvGraphicFramePr>
            <a:graphicFrameLocks noGrp="1"/>
          </p:cNvGraphicFramePr>
          <p:nvPr/>
        </p:nvGraphicFramePr>
        <p:xfrm>
          <a:off x="428596" y="1142984"/>
          <a:ext cx="2286016" cy="5662425"/>
        </p:xfrm>
        <a:graphic>
          <a:graphicData uri="http://schemas.openxmlformats.org/drawingml/2006/table">
            <a:tbl>
              <a:tblPr firstRow="1" bandRow="1">
                <a:tableStyleId>{2D5ABB26-0587-4C30-8999-92F81FD0307C}</a:tableStyleId>
              </a:tblPr>
              <a:tblGrid>
                <a:gridCol w="992924"/>
                <a:gridCol w="1293092"/>
              </a:tblGrid>
              <a:tr h="528861">
                <a:tc>
                  <a:txBody>
                    <a:bodyPr/>
                    <a:lstStyle/>
                    <a:p>
                      <a:pPr algn="ctr">
                        <a:lnSpc>
                          <a:spcPct val="100000"/>
                        </a:lnSpc>
                        <a:spcBef>
                          <a:spcPts val="245"/>
                        </a:spcBef>
                      </a:pPr>
                      <a:r>
                        <a:rPr sz="1800" b="1" spc="-5" dirty="0">
                          <a:solidFill>
                            <a:srgbClr val="FFFFFF"/>
                          </a:solidFill>
                          <a:latin typeface="Carlito"/>
                          <a:cs typeface="Carlito"/>
                        </a:rPr>
                        <a:t>Octal</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dirty="0">
                          <a:solidFill>
                            <a:srgbClr val="FFFFFF"/>
                          </a:solidFill>
                          <a:latin typeface="Carlito"/>
                          <a:cs typeface="Carlito"/>
                        </a:rPr>
                        <a:t>Binary</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lang="en-US" sz="1800" dirty="0" smtClean="0">
                          <a:latin typeface="Carlito"/>
                          <a:cs typeface="Carlito"/>
                        </a:rPr>
                        <a:t>Place Value</a:t>
                      </a:r>
                      <a:endParaRPr sz="1800">
                        <a:latin typeface="Carlito"/>
                        <a:cs typeface="Carlito"/>
                      </a:endParaRPr>
                    </a:p>
                  </a:txBody>
                  <a:tcPr marL="0" marR="0" marT="31115" marB="0">
                    <a:lnL w="12700">
                      <a:solidFill>
                        <a:srgbClr val="FFFFFF"/>
                      </a:solidFill>
                      <a:prstDash val="soli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lang="en-US" sz="1800" dirty="0" smtClean="0">
                          <a:latin typeface="Carlito"/>
                          <a:cs typeface="Carlito"/>
                        </a:rPr>
                        <a:t>4   2  1</a:t>
                      </a:r>
                    </a:p>
                    <a:p>
                      <a:pPr marL="0" marR="0" indent="0" algn="ctr" defTabSz="914400" rtl="0" eaLnBrk="1" fontAlgn="auto" latinLnBrk="0" hangingPunct="1">
                        <a:lnSpc>
                          <a:spcPct val="100000"/>
                        </a:lnSpc>
                        <a:spcBef>
                          <a:spcPts val="245"/>
                        </a:spcBef>
                        <a:spcAft>
                          <a:spcPts val="0"/>
                        </a:spcAft>
                        <a:buClrTx/>
                        <a:buSzTx/>
                        <a:buFontTx/>
                        <a:buNone/>
                        <a:tabLst/>
                        <a:defRPr/>
                      </a:pPr>
                      <a:r>
                        <a:rPr lang="en-US" sz="1800" dirty="0" smtClean="0">
                          <a:solidFill>
                            <a:schemeClr val="tx1"/>
                          </a:solidFill>
                        </a:rPr>
                        <a:t>2</a:t>
                      </a:r>
                      <a:r>
                        <a:rPr lang="en-US" sz="1800" baseline="30000" dirty="0" smtClean="0">
                          <a:solidFill>
                            <a:schemeClr val="tx1"/>
                          </a:solidFill>
                        </a:rPr>
                        <a:t>2   </a:t>
                      </a:r>
                      <a:r>
                        <a:rPr lang="en-US" sz="1800" dirty="0" smtClean="0">
                          <a:solidFill>
                            <a:schemeClr val="tx1"/>
                          </a:solidFill>
                        </a:rPr>
                        <a:t>2</a:t>
                      </a:r>
                      <a:r>
                        <a:rPr lang="en-US" sz="1800" baseline="30000" dirty="0" smtClean="0">
                          <a:solidFill>
                            <a:schemeClr val="tx1"/>
                          </a:solidFill>
                        </a:rPr>
                        <a:t>1   </a:t>
                      </a:r>
                      <a:r>
                        <a:rPr lang="en-US" sz="1800" dirty="0" smtClean="0">
                          <a:solidFill>
                            <a:schemeClr val="tx1"/>
                          </a:solidFill>
                        </a:rPr>
                        <a:t>2</a:t>
                      </a:r>
                      <a:r>
                        <a:rPr lang="en-US" sz="1800" baseline="30000" dirty="0" smtClean="0">
                          <a:solidFill>
                            <a:schemeClr val="tx1"/>
                          </a:solidFill>
                        </a:rPr>
                        <a:t>0</a:t>
                      </a:r>
                    </a:p>
                    <a:p>
                      <a:pPr algn="ctr">
                        <a:lnSpc>
                          <a:spcPct val="100000"/>
                        </a:lnSpc>
                        <a:spcBef>
                          <a:spcPts val="245"/>
                        </a:spcBef>
                      </a:pPr>
                      <a:endParaRPr sz="1800">
                        <a:latin typeface="Carlito"/>
                        <a:cs typeface="Carlito"/>
                      </a:endParaRPr>
                    </a:p>
                  </a:txBody>
                  <a:tcPr marL="0" marR="0" marT="31115" marB="0">
                    <a:lnL w="12700" cap="flat" cmpd="sng" algn="ctr">
                      <a:solidFill>
                        <a:srgbClr val="FFFFFF"/>
                      </a:solidFill>
                      <a:prstDash val="solid"/>
                      <a:round/>
                      <a:headEnd type="none" w="med" len="med"/>
                      <a:tailEnd type="none" w="med" len="med"/>
                    </a:lnL>
                    <a:lnR w="12700">
                      <a:solidFill>
                        <a:srgbClr val="FFFFFF"/>
                      </a:solidFill>
                      <a:prstDash val="solid"/>
                    </a:lnR>
                    <a:lnT w="38100" cap="flat" cmpd="sng" algn="ctr">
                      <a:solidFill>
                        <a:srgbClr val="FFFFFF"/>
                      </a:solidFill>
                      <a:prstDash val="solid"/>
                      <a:round/>
                      <a:headEnd type="none" w="med" len="med"/>
                      <a:tailEnd type="none" w="med" len="med"/>
                    </a:lnT>
                    <a:lnB w="38100">
                      <a:solidFill>
                        <a:srgbClr val="FFFFFF"/>
                      </a:solidFill>
                      <a:prstDash val="solid"/>
                    </a:lnB>
                    <a:solidFill>
                      <a:schemeClr val="tx2">
                        <a:lumMod val="60000"/>
                        <a:lumOff val="40000"/>
                      </a:schemeClr>
                    </a:solidFill>
                  </a:tcPr>
                </a:tc>
              </a:tr>
              <a:tr h="527762">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527762">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0">
                <a:tc>
                  <a:txBody>
                    <a:bodyPr/>
                    <a:lstStyle/>
                    <a:p>
                      <a:pPr algn="ctr">
                        <a:lnSpc>
                          <a:spcPct val="100000"/>
                        </a:lnSpc>
                        <a:spcBef>
                          <a:spcPts val="244"/>
                        </a:spcBef>
                      </a:pPr>
                      <a:r>
                        <a:rPr sz="1800" dirty="0">
                          <a:latin typeface="Carlito"/>
                          <a:cs typeface="Carlito"/>
                        </a:rPr>
                        <a:t>2</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sz="1800" dirty="0">
                          <a:latin typeface="Carlito"/>
                          <a:cs typeface="Carlito"/>
                        </a:rPr>
                        <a:t>3</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sz="1800" dirty="0">
                          <a:latin typeface="Carlito"/>
                          <a:cs typeface="Carlito"/>
                        </a:rPr>
                        <a:t>4</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sz="1800" dirty="0">
                          <a:latin typeface="Carlito"/>
                          <a:cs typeface="Carlito"/>
                        </a:rPr>
                        <a:t>5</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sz="1800" dirty="0">
                          <a:latin typeface="Carlito"/>
                          <a:cs typeface="Carlito"/>
                        </a:rPr>
                        <a:t>6</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28861">
                <a:tc>
                  <a:txBody>
                    <a:bodyPr/>
                    <a:lstStyle/>
                    <a:p>
                      <a:pPr algn="ctr">
                        <a:lnSpc>
                          <a:spcPct val="100000"/>
                        </a:lnSpc>
                        <a:spcBef>
                          <a:spcPts val="245"/>
                        </a:spcBef>
                      </a:pPr>
                      <a:r>
                        <a:rPr sz="1800" dirty="0">
                          <a:latin typeface="Carlito"/>
                          <a:cs typeface="Carlito"/>
                        </a:rPr>
                        <a:t>7</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
        <p:nvSpPr>
          <p:cNvPr id="4" name="object 4"/>
          <p:cNvSpPr txBox="1"/>
          <p:nvPr/>
        </p:nvSpPr>
        <p:spPr>
          <a:xfrm>
            <a:off x="3500430" y="1142984"/>
            <a:ext cx="5433356" cy="4389022"/>
          </a:xfrm>
          <a:prstGeom prst="rect">
            <a:avLst/>
          </a:prstGeom>
        </p:spPr>
        <p:txBody>
          <a:bodyPr vert="horz" wrap="square" lIns="0" tIns="13335" rIns="0" bIns="0" rtlCol="0">
            <a:spAutoFit/>
          </a:bodyPr>
          <a:lstStyle/>
          <a:p>
            <a:pPr marL="381000" marR="30480" indent="-342900">
              <a:spcBef>
                <a:spcPts val="105"/>
              </a:spcBef>
              <a:tabLst>
                <a:tab pos="380365" algn="l"/>
                <a:tab pos="381000" algn="l"/>
              </a:tabLst>
            </a:pPr>
            <a:r>
              <a:rPr lang="en-US" sz="2000" spc="20" dirty="0" smtClean="0">
                <a:latin typeface="FreeSans"/>
                <a:cs typeface="FreeSans"/>
              </a:rPr>
              <a:t>	To convert octal number to binary</a:t>
            </a:r>
            <a:r>
              <a:rPr sz="2000" spc="5" smtClean="0">
                <a:latin typeface="FreeSans"/>
                <a:cs typeface="FreeSans"/>
              </a:rPr>
              <a:t>,</a:t>
            </a:r>
            <a:r>
              <a:rPr lang="en-US" sz="2000" spc="5" dirty="0" smtClean="0">
                <a:latin typeface="FreeSans"/>
                <a:cs typeface="FreeSans"/>
              </a:rPr>
              <a:t> two methods are used.</a:t>
            </a:r>
          </a:p>
          <a:p>
            <a:pPr marL="495300" marR="30480" indent="-457200">
              <a:spcBef>
                <a:spcPts val="105"/>
              </a:spcBef>
              <a:buAutoNum type="arabicPeriod"/>
              <a:tabLst>
                <a:tab pos="380365" algn="l"/>
                <a:tab pos="381000" algn="l"/>
              </a:tabLst>
            </a:pPr>
            <a:r>
              <a:rPr lang="en-US" sz="2000" spc="5" dirty="0" smtClean="0">
                <a:latin typeface="FreeSans"/>
                <a:cs typeface="FreeSans"/>
              </a:rPr>
              <a:t>T</a:t>
            </a:r>
            <a:r>
              <a:rPr lang="en-US" sz="2000" spc="-5" dirty="0" smtClean="0">
                <a:latin typeface="FreeSans"/>
                <a:cs typeface="FreeSans"/>
              </a:rPr>
              <a:t>o </a:t>
            </a:r>
            <a:r>
              <a:rPr sz="2000" spc="10" smtClean="0">
                <a:latin typeface="FreeSans"/>
                <a:cs typeface="FreeSans"/>
              </a:rPr>
              <a:t>convert</a:t>
            </a:r>
            <a:r>
              <a:rPr lang="en-US" sz="2000" spc="10" dirty="0" smtClean="0">
                <a:latin typeface="FreeSans"/>
                <a:cs typeface="FreeSans"/>
              </a:rPr>
              <a:t> </a:t>
            </a:r>
            <a:r>
              <a:rPr sz="2000" spc="10" smtClean="0">
                <a:latin typeface="FreeSans"/>
                <a:cs typeface="FreeSans"/>
              </a:rPr>
              <a:t> </a:t>
            </a:r>
            <a:r>
              <a:rPr sz="2000" spc="15" dirty="0">
                <a:latin typeface="FreeSans"/>
                <a:cs typeface="FreeSans"/>
              </a:rPr>
              <a:t>the </a:t>
            </a:r>
            <a:r>
              <a:rPr sz="2000" spc="5" dirty="0">
                <a:latin typeface="FreeSans"/>
                <a:cs typeface="FreeSans"/>
              </a:rPr>
              <a:t>octal </a:t>
            </a:r>
            <a:r>
              <a:rPr sz="2000" spc="15" dirty="0">
                <a:latin typeface="FreeSans"/>
                <a:cs typeface="FreeSans"/>
              </a:rPr>
              <a:t>to </a:t>
            </a:r>
            <a:r>
              <a:rPr sz="2000" dirty="0">
                <a:latin typeface="FreeSans"/>
                <a:cs typeface="FreeSans"/>
              </a:rPr>
              <a:t>decimal </a:t>
            </a:r>
            <a:r>
              <a:rPr sz="2000" spc="10" dirty="0">
                <a:latin typeface="FreeSans"/>
                <a:cs typeface="FreeSans"/>
              </a:rPr>
              <a:t>and </a:t>
            </a:r>
            <a:r>
              <a:rPr sz="2000" spc="20">
                <a:latin typeface="FreeSans"/>
                <a:cs typeface="FreeSans"/>
              </a:rPr>
              <a:t>then </a:t>
            </a:r>
            <a:r>
              <a:rPr sz="2000" spc="5" smtClean="0">
                <a:latin typeface="FreeSans"/>
                <a:cs typeface="FreeSans"/>
              </a:rPr>
              <a:t>decimal  </a:t>
            </a:r>
            <a:r>
              <a:rPr sz="2000" spc="15">
                <a:latin typeface="FreeSans"/>
                <a:cs typeface="FreeSans"/>
              </a:rPr>
              <a:t>to</a:t>
            </a:r>
            <a:r>
              <a:rPr sz="2000" spc="35">
                <a:latin typeface="FreeSans"/>
                <a:cs typeface="FreeSans"/>
              </a:rPr>
              <a:t> </a:t>
            </a:r>
            <a:r>
              <a:rPr sz="2000" spc="20" smtClean="0">
                <a:latin typeface="FreeSans"/>
                <a:cs typeface="FreeSans"/>
              </a:rPr>
              <a:t>binary.</a:t>
            </a:r>
            <a:r>
              <a:rPr lang="en-US" sz="2000" spc="20" dirty="0" smtClean="0">
                <a:latin typeface="FreeSans"/>
                <a:cs typeface="FreeSans"/>
              </a:rPr>
              <a:t>We studied the above conversions already.</a:t>
            </a:r>
            <a:r>
              <a:rPr lang="en-IN" sz="2000" spc="15" dirty="0" smtClean="0">
                <a:latin typeface="FreeSans"/>
                <a:cs typeface="FreeSans"/>
              </a:rPr>
              <a:t> </a:t>
            </a:r>
          </a:p>
          <a:p>
            <a:pPr marL="495300" marR="30480" indent="-457200">
              <a:spcBef>
                <a:spcPts val="105"/>
              </a:spcBef>
              <a:buAutoNum type="arabicPeriod"/>
              <a:tabLst>
                <a:tab pos="380365" algn="l"/>
                <a:tab pos="381000" algn="l"/>
              </a:tabLst>
            </a:pPr>
            <a:r>
              <a:rPr lang="en-IN" sz="2000" spc="15" dirty="0" smtClean="0">
                <a:latin typeface="FreeSans"/>
                <a:cs typeface="FreeSans"/>
              </a:rPr>
              <a:t>To convert </a:t>
            </a:r>
            <a:r>
              <a:rPr lang="en-IN" sz="2000" spc="5" dirty="0" smtClean="0">
                <a:latin typeface="FreeSans"/>
                <a:cs typeface="FreeSans"/>
              </a:rPr>
              <a:t>with </a:t>
            </a:r>
            <a:r>
              <a:rPr lang="en-IN" sz="2000" spc="25" dirty="0" smtClean="0">
                <a:latin typeface="FreeSans"/>
                <a:cs typeface="FreeSans"/>
              </a:rPr>
              <a:t>the </a:t>
            </a:r>
            <a:r>
              <a:rPr lang="en-IN" sz="2000" spc="15" dirty="0" smtClean="0">
                <a:latin typeface="FreeSans"/>
                <a:cs typeface="FreeSans"/>
              </a:rPr>
              <a:t>help of </a:t>
            </a:r>
            <a:r>
              <a:rPr lang="en-IN" sz="2000" dirty="0" smtClean="0">
                <a:latin typeface="FreeSans"/>
                <a:cs typeface="FreeSans"/>
              </a:rPr>
              <a:t>Octal</a:t>
            </a:r>
            <a:r>
              <a:rPr lang="en-IN" sz="2000" spc="210" dirty="0" smtClean="0">
                <a:latin typeface="FreeSans"/>
                <a:cs typeface="FreeSans"/>
              </a:rPr>
              <a:t> </a:t>
            </a:r>
            <a:r>
              <a:rPr lang="en-IN" sz="2000" spc="5" dirty="0" smtClean="0">
                <a:latin typeface="FreeSans"/>
                <a:cs typeface="FreeSans"/>
              </a:rPr>
              <a:t>Table directly as e</a:t>
            </a:r>
            <a:r>
              <a:rPr lang="en-IN" sz="2000" spc="-15" dirty="0" smtClean="0">
                <a:latin typeface="Carlito"/>
                <a:cs typeface="Carlito"/>
              </a:rPr>
              <a:t>very </a:t>
            </a:r>
            <a:r>
              <a:rPr lang="en-IN" sz="2000" spc="-5" dirty="0" smtClean="0">
                <a:latin typeface="Carlito"/>
                <a:cs typeface="Carlito"/>
              </a:rPr>
              <a:t>digit of </a:t>
            </a:r>
            <a:r>
              <a:rPr lang="en-IN" sz="2000" spc="-10" dirty="0" smtClean="0">
                <a:latin typeface="Carlito"/>
                <a:cs typeface="Carlito"/>
              </a:rPr>
              <a:t>octal number system has</a:t>
            </a:r>
            <a:r>
              <a:rPr lang="en-IN" sz="2000" spc="-5" dirty="0" smtClean="0">
                <a:latin typeface="Carlito"/>
                <a:cs typeface="Carlito"/>
              </a:rPr>
              <a:t> </a:t>
            </a:r>
            <a:r>
              <a:rPr lang="en-IN" sz="2000" dirty="0" smtClean="0">
                <a:latin typeface="Carlito"/>
                <a:cs typeface="Carlito"/>
              </a:rPr>
              <a:t>its </a:t>
            </a:r>
            <a:r>
              <a:rPr lang="en-IN" sz="2000" spc="-15" dirty="0" smtClean="0">
                <a:latin typeface="Carlito"/>
                <a:cs typeface="Carlito"/>
              </a:rPr>
              <a:t>respective </a:t>
            </a:r>
            <a:r>
              <a:rPr lang="en-IN" sz="2000" spc="-5" dirty="0" smtClean="0">
                <a:latin typeface="Carlito"/>
                <a:cs typeface="Carlito"/>
              </a:rPr>
              <a:t>binary</a:t>
            </a:r>
            <a:r>
              <a:rPr lang="en-IN" sz="2000" spc="5" dirty="0" smtClean="0">
                <a:latin typeface="Carlito"/>
                <a:cs typeface="Carlito"/>
              </a:rPr>
              <a:t> </a:t>
            </a:r>
            <a:r>
              <a:rPr lang="en-IN" sz="2000" spc="-5" dirty="0" smtClean="0">
                <a:latin typeface="Carlito"/>
                <a:cs typeface="Carlito"/>
              </a:rPr>
              <a:t>value. </a:t>
            </a:r>
          </a:p>
          <a:p>
            <a:pPr marL="381000" marR="30480" indent="-342900">
              <a:spcBef>
                <a:spcPts val="105"/>
              </a:spcBef>
              <a:tabLst>
                <a:tab pos="380365" algn="l"/>
                <a:tab pos="381000" algn="l"/>
              </a:tabLst>
            </a:pPr>
            <a:r>
              <a:rPr lang="en-IN" sz="2000" spc="-5" dirty="0" smtClean="0">
                <a:latin typeface="Carlito"/>
                <a:cs typeface="Carlito"/>
              </a:rPr>
              <a:t> </a:t>
            </a:r>
          </a:p>
          <a:p>
            <a:pPr marL="381000" marR="30480" indent="-342900">
              <a:spcBef>
                <a:spcPts val="105"/>
              </a:spcBef>
              <a:buFont typeface="Arial"/>
              <a:buChar char="•"/>
              <a:tabLst>
                <a:tab pos="380365" algn="l"/>
                <a:tab pos="381000" algn="l"/>
              </a:tabLst>
            </a:pPr>
            <a:endParaRPr lang="en-US" sz="2000" spc="20" dirty="0" smtClean="0">
              <a:latin typeface="FreeSans"/>
              <a:cs typeface="FreeSans"/>
            </a:endParaRPr>
          </a:p>
          <a:p>
            <a:pPr>
              <a:lnSpc>
                <a:spcPct val="100000"/>
              </a:lnSpc>
              <a:spcBef>
                <a:spcPts val="20"/>
              </a:spcBef>
            </a:pPr>
            <a:endParaRPr sz="3000" smtClean="0">
              <a:latin typeface="FreeSans"/>
              <a:cs typeface="FreeSans"/>
            </a:endParaRPr>
          </a:p>
          <a:p>
            <a:pPr>
              <a:lnSpc>
                <a:spcPct val="100000"/>
              </a:lnSpc>
              <a:spcBef>
                <a:spcPts val="5"/>
              </a:spcBef>
            </a:pPr>
            <a:endParaRPr sz="1900">
              <a:latin typeface="Carlito"/>
              <a:cs typeface="Carlito"/>
            </a:endParaRPr>
          </a:p>
          <a:p>
            <a:pPr marL="3162935">
              <a:lnSpc>
                <a:spcPct val="100000"/>
              </a:lnSpc>
            </a:pPr>
            <a:r>
              <a:rPr lang="en-US" sz="3200" spc="-5" dirty="0" smtClean="0">
                <a:latin typeface="Carlito"/>
                <a:cs typeface="Carlito"/>
              </a:rPr>
              <a:t>        </a:t>
            </a:r>
            <a:endParaRPr sz="3150" baseline="-21164">
              <a:latin typeface="Carlito"/>
              <a:cs typeface="Carlito"/>
            </a:endParaRPr>
          </a:p>
        </p:txBody>
      </p:sp>
      <p:grpSp>
        <p:nvGrpSpPr>
          <p:cNvPr id="5" name="object 6"/>
          <p:cNvGrpSpPr/>
          <p:nvPr/>
        </p:nvGrpSpPr>
        <p:grpSpPr>
          <a:xfrm>
            <a:off x="3929058" y="500042"/>
            <a:ext cx="857256" cy="254000"/>
            <a:chOff x="3949700" y="215900"/>
            <a:chExt cx="1092200" cy="254000"/>
          </a:xfrm>
        </p:grpSpPr>
        <p:sp>
          <p:nvSpPr>
            <p:cNvPr id="7" name="object 7"/>
            <p:cNvSpPr/>
            <p:nvPr/>
          </p:nvSpPr>
          <p:spPr>
            <a:xfrm>
              <a:off x="3962400" y="228600"/>
              <a:ext cx="1066800" cy="228600"/>
            </a:xfrm>
            <a:custGeom>
              <a:avLst/>
              <a:gdLst/>
              <a:ahLst/>
              <a:cxnLst/>
              <a:rect l="l" t="t" r="r" b="b"/>
              <a:pathLst>
                <a:path w="1066800" h="228600">
                  <a:moveTo>
                    <a:pt x="952500" y="0"/>
                  </a:moveTo>
                  <a:lnTo>
                    <a:pt x="952500" y="57150"/>
                  </a:lnTo>
                  <a:lnTo>
                    <a:pt x="114300" y="57150"/>
                  </a:lnTo>
                  <a:lnTo>
                    <a:pt x="114300" y="0"/>
                  </a:lnTo>
                  <a:lnTo>
                    <a:pt x="0" y="114300"/>
                  </a:lnTo>
                  <a:lnTo>
                    <a:pt x="114300" y="228600"/>
                  </a:lnTo>
                  <a:lnTo>
                    <a:pt x="114300" y="171450"/>
                  </a:lnTo>
                  <a:lnTo>
                    <a:pt x="952500" y="171450"/>
                  </a:lnTo>
                  <a:lnTo>
                    <a:pt x="952500" y="228600"/>
                  </a:lnTo>
                  <a:lnTo>
                    <a:pt x="1066800" y="114300"/>
                  </a:lnTo>
                  <a:lnTo>
                    <a:pt x="952500" y="0"/>
                  </a:lnTo>
                  <a:close/>
                </a:path>
              </a:pathLst>
            </a:custGeom>
            <a:solidFill>
              <a:srgbClr val="4F81BC"/>
            </a:solidFill>
          </p:spPr>
          <p:txBody>
            <a:bodyPr wrap="square" lIns="0" tIns="0" rIns="0" bIns="0" rtlCol="0"/>
            <a:lstStyle/>
            <a:p>
              <a:endParaRPr/>
            </a:p>
          </p:txBody>
        </p:sp>
        <p:sp>
          <p:nvSpPr>
            <p:cNvPr id="8" name="object 8"/>
            <p:cNvSpPr/>
            <p:nvPr/>
          </p:nvSpPr>
          <p:spPr>
            <a:xfrm>
              <a:off x="3962400" y="228600"/>
              <a:ext cx="1066800" cy="228600"/>
            </a:xfrm>
            <a:custGeom>
              <a:avLst/>
              <a:gdLst/>
              <a:ahLst/>
              <a:cxnLst/>
              <a:rect l="l" t="t" r="r" b="b"/>
              <a:pathLst>
                <a:path w="1066800" h="228600">
                  <a:moveTo>
                    <a:pt x="0" y="114300"/>
                  </a:moveTo>
                  <a:lnTo>
                    <a:pt x="114300" y="0"/>
                  </a:lnTo>
                  <a:lnTo>
                    <a:pt x="114300" y="57150"/>
                  </a:lnTo>
                  <a:lnTo>
                    <a:pt x="952500" y="57150"/>
                  </a:lnTo>
                  <a:lnTo>
                    <a:pt x="952500" y="0"/>
                  </a:lnTo>
                  <a:lnTo>
                    <a:pt x="1066800" y="114300"/>
                  </a:lnTo>
                  <a:lnTo>
                    <a:pt x="952500" y="228600"/>
                  </a:lnTo>
                  <a:lnTo>
                    <a:pt x="952500" y="171450"/>
                  </a:lnTo>
                  <a:lnTo>
                    <a:pt x="114300" y="171450"/>
                  </a:lnTo>
                  <a:lnTo>
                    <a:pt x="114300" y="228600"/>
                  </a:lnTo>
                  <a:lnTo>
                    <a:pt x="0" y="114300"/>
                  </a:lnTo>
                  <a:close/>
                </a:path>
              </a:pathLst>
            </a:custGeom>
            <a:ln w="25400">
              <a:solidFill>
                <a:srgbClr val="385D89"/>
              </a:solidFill>
            </a:ln>
          </p:spPr>
          <p:txBody>
            <a:bodyPr wrap="square" lIns="0" tIns="0" rIns="0" bIns="0" rtlCol="0"/>
            <a:lstStyle/>
            <a:p>
              <a:endParaRPr/>
            </a:p>
          </p:txBody>
        </p:sp>
      </p:grpSp>
      <p:pic>
        <p:nvPicPr>
          <p:cNvPr id="1028" name="Picture 4" descr="C:\Users\SUJATA\Desktop\java-basic-image-exercise-26.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3857620" y="3786190"/>
            <a:ext cx="4500594" cy="3286148"/>
          </a:xfrm>
          <a:prstGeom prst="rect">
            <a:avLst/>
          </a:prstGeom>
        </p:spPr>
        <p:style>
          <a:lnRef idx="1">
            <a:schemeClr val="accent1"/>
          </a:lnRef>
          <a:fillRef idx="2">
            <a:schemeClr val="accent1"/>
          </a:fillRef>
          <a:effectRef idx="1">
            <a:schemeClr val="accent1"/>
          </a:effectRef>
          <a:fontRef idx="minor">
            <a:schemeClr val="dk1"/>
          </a:fontRef>
        </p:style>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43971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Solved problems</a:t>
            </a:r>
            <a:endParaRPr lang="en-IN" dirty="0"/>
          </a:p>
        </p:txBody>
      </p:sp>
      <p:pic>
        <p:nvPicPr>
          <p:cNvPr id="4" name="Content Placeholder 3" descr="C:\Users\SUJATA\Desktop\download (4).jpg"/>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4714876" y="4286256"/>
            <a:ext cx="4071966" cy="2143140"/>
          </a:xfrm>
          <a:prstGeom prst="rect">
            <a:avLst/>
          </a:prstGeom>
          <a:noFill/>
          <a:ln w="28575">
            <a:solidFill>
              <a:schemeClr val="tx1"/>
            </a:solidFill>
          </a:ln>
        </p:spPr>
      </p:pic>
      <p:sp>
        <p:nvSpPr>
          <p:cNvPr id="5" name="Rectangle 4"/>
          <p:cNvSpPr/>
          <p:nvPr/>
        </p:nvSpPr>
        <p:spPr>
          <a:xfrm>
            <a:off x="500034" y="2928934"/>
            <a:ext cx="7929618" cy="1225977"/>
          </a:xfrm>
          <a:prstGeom prst="rect">
            <a:avLst/>
          </a:prstGeom>
        </p:spPr>
        <p:txBody>
          <a:bodyPr wrap="square">
            <a:spAutoFit/>
          </a:bodyPr>
          <a:lstStyle/>
          <a:p>
            <a:pPr marL="381000" marR="30480" indent="-342900">
              <a:spcBef>
                <a:spcPts val="105"/>
              </a:spcBef>
              <a:tabLst>
                <a:tab pos="380365" algn="l"/>
                <a:tab pos="381000" algn="l"/>
              </a:tabLst>
            </a:pPr>
            <a:r>
              <a:rPr lang="en-IN" spc="20" dirty="0" smtClean="0">
                <a:latin typeface="FreeSans"/>
                <a:cs typeface="FreeSans"/>
              </a:rPr>
              <a:t>To convert </a:t>
            </a:r>
            <a:r>
              <a:rPr lang="en-IN" b="1" spc="20" dirty="0" smtClean="0">
                <a:latin typeface="FreeSans"/>
                <a:cs typeface="FreeSans"/>
              </a:rPr>
              <a:t>Binary to octal</a:t>
            </a:r>
            <a:r>
              <a:rPr lang="en-IN" spc="20" dirty="0" smtClean="0">
                <a:latin typeface="FreeSans"/>
                <a:cs typeface="FreeSans"/>
              </a:rPr>
              <a:t>, </a:t>
            </a:r>
            <a:r>
              <a:rPr lang="en-IN" spc="10" dirty="0" smtClean="0">
                <a:latin typeface="Carlito"/>
                <a:cs typeface="Carlito"/>
              </a:rPr>
              <a:t>combine three-three </a:t>
            </a:r>
            <a:r>
              <a:rPr lang="en-IN" spc="5" dirty="0" smtClean="0">
                <a:latin typeface="Carlito"/>
                <a:cs typeface="Carlito"/>
              </a:rPr>
              <a:t>digits </a:t>
            </a:r>
            <a:r>
              <a:rPr lang="en-IN" dirty="0" smtClean="0">
                <a:latin typeface="Carlito"/>
                <a:cs typeface="Carlito"/>
              </a:rPr>
              <a:t>from </a:t>
            </a:r>
            <a:r>
              <a:rPr lang="en-IN" spc="5" dirty="0" smtClean="0">
                <a:latin typeface="Carlito"/>
                <a:cs typeface="Carlito"/>
              </a:rPr>
              <a:t>right  </a:t>
            </a:r>
            <a:r>
              <a:rPr lang="en-IN" spc="15" dirty="0" smtClean="0">
                <a:latin typeface="Carlito"/>
                <a:cs typeface="Carlito"/>
              </a:rPr>
              <a:t>and then </a:t>
            </a:r>
            <a:r>
              <a:rPr lang="en-IN" spc="10" dirty="0" smtClean="0">
                <a:latin typeface="Carlito"/>
                <a:cs typeface="Carlito"/>
              </a:rPr>
              <a:t>write their </a:t>
            </a:r>
            <a:r>
              <a:rPr lang="en-IN" spc="15" dirty="0" smtClean="0">
                <a:latin typeface="Carlito"/>
                <a:cs typeface="Carlito"/>
              </a:rPr>
              <a:t>corresponding </a:t>
            </a:r>
            <a:r>
              <a:rPr lang="en-IN" spc="5" dirty="0" smtClean="0">
                <a:latin typeface="Carlito"/>
                <a:cs typeface="Carlito"/>
              </a:rPr>
              <a:t>octal value from</a:t>
            </a:r>
            <a:r>
              <a:rPr lang="en-IN" dirty="0" smtClean="0">
                <a:latin typeface="Carlito"/>
                <a:cs typeface="Carlito"/>
              </a:rPr>
              <a:t> </a:t>
            </a:r>
            <a:r>
              <a:rPr lang="en-IN" spc="10" dirty="0" smtClean="0">
                <a:latin typeface="Carlito"/>
                <a:cs typeface="Carlito"/>
              </a:rPr>
              <a:t>table.</a:t>
            </a:r>
            <a:endParaRPr lang="en-IN" dirty="0" smtClean="0">
              <a:latin typeface="Carlito"/>
              <a:cs typeface="Carlito"/>
            </a:endParaRPr>
          </a:p>
          <a:p>
            <a:pPr marL="381000" marR="30480" indent="-342900">
              <a:lnSpc>
                <a:spcPct val="100000"/>
              </a:lnSpc>
              <a:spcBef>
                <a:spcPts val="105"/>
              </a:spcBef>
              <a:tabLst>
                <a:tab pos="380365" algn="l"/>
                <a:tab pos="381000" algn="l"/>
              </a:tabLst>
            </a:pPr>
            <a:r>
              <a:rPr lang="en-IN" spc="-5" dirty="0" smtClean="0">
                <a:latin typeface="Carlito"/>
                <a:cs typeface="Carlito"/>
              </a:rPr>
              <a:t>   (11101</a:t>
            </a:r>
            <a:r>
              <a:rPr lang="en-IN" spc="-5" dirty="0" smtClean="0">
                <a:uFill>
                  <a:solidFill>
                    <a:srgbClr val="497DBA"/>
                  </a:solidFill>
                </a:uFill>
                <a:latin typeface="Carlito"/>
                <a:cs typeface="Carlito"/>
              </a:rPr>
              <a:t>110</a:t>
            </a:r>
            <a:r>
              <a:rPr lang="en-IN" spc="-5" dirty="0" smtClean="0">
                <a:latin typeface="Carlito"/>
                <a:cs typeface="Carlito"/>
              </a:rPr>
              <a:t>100)</a:t>
            </a:r>
            <a:r>
              <a:rPr lang="en-IN" spc="-7" baseline="-21164" dirty="0" smtClean="0">
                <a:latin typeface="Carlito"/>
                <a:cs typeface="Carlito"/>
              </a:rPr>
              <a:t>2</a:t>
            </a:r>
            <a:r>
              <a:rPr lang="en-IN" spc="-5" dirty="0" smtClean="0">
                <a:latin typeface="Carlito"/>
                <a:cs typeface="Carlito"/>
              </a:rPr>
              <a:t>=</a:t>
            </a:r>
            <a:r>
              <a:rPr lang="en-IN" spc="55" dirty="0" smtClean="0">
                <a:latin typeface="Carlito"/>
                <a:cs typeface="Carlito"/>
              </a:rPr>
              <a:t> </a:t>
            </a:r>
            <a:r>
              <a:rPr lang="en-IN" dirty="0" smtClean="0">
                <a:latin typeface="Carlito"/>
                <a:cs typeface="Carlito"/>
              </a:rPr>
              <a:t>( ? )</a:t>
            </a:r>
            <a:r>
              <a:rPr lang="en-IN" baseline="-21164" dirty="0" smtClean="0">
                <a:latin typeface="Carlito"/>
                <a:cs typeface="Carlito"/>
              </a:rPr>
              <a:t>8</a:t>
            </a:r>
          </a:p>
          <a:p>
            <a:pPr marL="381000" marR="30480" indent="-342900">
              <a:lnSpc>
                <a:spcPct val="100000"/>
              </a:lnSpc>
              <a:spcBef>
                <a:spcPts val="105"/>
              </a:spcBef>
              <a:tabLst>
                <a:tab pos="380365" algn="l"/>
                <a:tab pos="381000" algn="l"/>
              </a:tabLst>
            </a:pPr>
            <a:r>
              <a:rPr lang="en-IN" baseline="-21164" dirty="0" smtClean="0">
                <a:latin typeface="Carlito"/>
                <a:cs typeface="FreeSans"/>
              </a:rPr>
              <a:t>    </a:t>
            </a:r>
            <a:r>
              <a:rPr lang="en-IN" dirty="0" smtClean="0">
                <a:latin typeface="Carlito"/>
                <a:cs typeface="FreeSans"/>
              </a:rPr>
              <a:t>(</a:t>
            </a:r>
            <a:r>
              <a:rPr lang="en-IN" u="sng" dirty="0" smtClean="0">
                <a:latin typeface="Carlito"/>
                <a:cs typeface="FreeSans"/>
              </a:rPr>
              <a:t>011</a:t>
            </a:r>
            <a:r>
              <a:rPr lang="en-IN" dirty="0" smtClean="0">
                <a:latin typeface="Carlito"/>
                <a:cs typeface="FreeSans"/>
              </a:rPr>
              <a:t> </a:t>
            </a:r>
            <a:r>
              <a:rPr lang="en-IN" u="sng" dirty="0" smtClean="0">
                <a:latin typeface="Carlito"/>
                <a:cs typeface="FreeSans"/>
              </a:rPr>
              <a:t>101</a:t>
            </a:r>
            <a:r>
              <a:rPr lang="en-IN" dirty="0" smtClean="0">
                <a:latin typeface="Carlito"/>
                <a:cs typeface="FreeSans"/>
              </a:rPr>
              <a:t> </a:t>
            </a:r>
            <a:r>
              <a:rPr lang="en-IN" u="sng" dirty="0" smtClean="0">
                <a:latin typeface="Carlito"/>
                <a:cs typeface="FreeSans"/>
              </a:rPr>
              <a:t>110</a:t>
            </a:r>
            <a:r>
              <a:rPr lang="en-IN" dirty="0" smtClean="0">
                <a:latin typeface="Carlito"/>
                <a:cs typeface="FreeSans"/>
              </a:rPr>
              <a:t> </a:t>
            </a:r>
            <a:r>
              <a:rPr lang="en-IN" u="sng" dirty="0" smtClean="0">
                <a:latin typeface="Carlito"/>
                <a:cs typeface="FreeSans"/>
              </a:rPr>
              <a:t>100</a:t>
            </a:r>
            <a:r>
              <a:rPr lang="en-IN" dirty="0" smtClean="0">
                <a:latin typeface="Carlito"/>
                <a:cs typeface="FreeSans"/>
              </a:rPr>
              <a:t>)</a:t>
            </a:r>
            <a:r>
              <a:rPr lang="en-IN" baseline="-25000" dirty="0" smtClean="0">
                <a:latin typeface="Carlito"/>
                <a:cs typeface="FreeSans"/>
              </a:rPr>
              <a:t>2</a:t>
            </a:r>
            <a:r>
              <a:rPr lang="en-IN" dirty="0" smtClean="0">
                <a:latin typeface="Carlito"/>
                <a:cs typeface="FreeSans"/>
              </a:rPr>
              <a:t>  = (3564)</a:t>
            </a:r>
            <a:r>
              <a:rPr lang="en-IN" baseline="-25000" dirty="0" smtClean="0">
                <a:latin typeface="Carlito"/>
                <a:cs typeface="FreeSans"/>
              </a:rPr>
              <a:t>8</a:t>
            </a:r>
            <a:endParaRPr lang="en-IN" baseline="-25000" dirty="0">
              <a:latin typeface="FreeSans"/>
              <a:cs typeface="FreeSans"/>
            </a:endParaRPr>
          </a:p>
        </p:txBody>
      </p:sp>
      <p:sp>
        <p:nvSpPr>
          <p:cNvPr id="6" name="Rectangle 5"/>
          <p:cNvSpPr/>
          <p:nvPr/>
        </p:nvSpPr>
        <p:spPr>
          <a:xfrm>
            <a:off x="428596" y="1071546"/>
            <a:ext cx="6643734" cy="1805623"/>
          </a:xfrm>
          <a:prstGeom prst="rect">
            <a:avLst/>
          </a:prstGeom>
        </p:spPr>
        <p:txBody>
          <a:bodyPr wrap="square">
            <a:spAutoFit/>
          </a:bodyPr>
          <a:lstStyle/>
          <a:p>
            <a:pPr marL="381000" marR="30480" indent="-342900">
              <a:spcBef>
                <a:spcPts val="105"/>
              </a:spcBef>
              <a:tabLst>
                <a:tab pos="380365" algn="l"/>
                <a:tab pos="381000" algn="l"/>
              </a:tabLst>
            </a:pPr>
            <a:r>
              <a:rPr lang="en-IN" spc="15" dirty="0" smtClean="0">
                <a:latin typeface="FreeSans"/>
                <a:cs typeface="FreeSans"/>
              </a:rPr>
              <a:t>  To convert </a:t>
            </a:r>
            <a:r>
              <a:rPr lang="en-IN" b="1" spc="15" dirty="0" smtClean="0">
                <a:latin typeface="FreeSans"/>
                <a:cs typeface="FreeSans"/>
              </a:rPr>
              <a:t>Octal to binary</a:t>
            </a:r>
            <a:r>
              <a:rPr lang="en-IN" spc="15" dirty="0" smtClean="0">
                <a:latin typeface="FreeSans"/>
                <a:cs typeface="FreeSans"/>
              </a:rPr>
              <a:t>, split each octal digit into three bits </a:t>
            </a:r>
            <a:r>
              <a:rPr lang="en-IN" spc="5" dirty="0" smtClean="0">
                <a:latin typeface="FreeSans"/>
                <a:cs typeface="FreeSans"/>
              </a:rPr>
              <a:t>with </a:t>
            </a:r>
            <a:r>
              <a:rPr lang="en-IN" spc="25" dirty="0" smtClean="0">
                <a:latin typeface="FreeSans"/>
                <a:cs typeface="FreeSans"/>
              </a:rPr>
              <a:t>the </a:t>
            </a:r>
            <a:r>
              <a:rPr lang="en-IN" spc="15" dirty="0" smtClean="0">
                <a:latin typeface="FreeSans"/>
                <a:cs typeface="FreeSans"/>
              </a:rPr>
              <a:t>help of above </a:t>
            </a:r>
            <a:r>
              <a:rPr lang="en-IN" dirty="0" smtClean="0">
                <a:latin typeface="FreeSans"/>
                <a:cs typeface="FreeSans"/>
              </a:rPr>
              <a:t>Octal</a:t>
            </a:r>
            <a:r>
              <a:rPr lang="en-IN" spc="210" dirty="0" smtClean="0">
                <a:latin typeface="FreeSans"/>
                <a:cs typeface="FreeSans"/>
              </a:rPr>
              <a:t> </a:t>
            </a:r>
            <a:r>
              <a:rPr lang="en-IN" spc="5" dirty="0" smtClean="0">
                <a:latin typeface="FreeSans"/>
                <a:cs typeface="FreeSans"/>
              </a:rPr>
              <a:t>Table</a:t>
            </a:r>
            <a:endParaRPr lang="en-IN" spc="-5" dirty="0" smtClean="0">
              <a:latin typeface="Carlito"/>
              <a:cs typeface="Carlito"/>
            </a:endParaRPr>
          </a:p>
          <a:p>
            <a:pPr marL="381000" marR="30480" indent="-342900">
              <a:spcBef>
                <a:spcPts val="105"/>
              </a:spcBef>
              <a:tabLst>
                <a:tab pos="380365" algn="l"/>
                <a:tab pos="381000" algn="l"/>
              </a:tabLst>
            </a:pPr>
            <a:endParaRPr lang="en-IN" spc="-5" dirty="0" smtClean="0">
              <a:latin typeface="Carlito"/>
              <a:cs typeface="Carlito"/>
            </a:endParaRPr>
          </a:p>
          <a:p>
            <a:pPr marL="381000" marR="30480" indent="-342900">
              <a:spcBef>
                <a:spcPts val="105"/>
              </a:spcBef>
              <a:tabLst>
                <a:tab pos="380365" algn="l"/>
                <a:tab pos="381000" algn="l"/>
              </a:tabLst>
            </a:pPr>
            <a:r>
              <a:rPr lang="en-IN" spc="-5" dirty="0" smtClean="0">
                <a:latin typeface="Carlito"/>
                <a:cs typeface="Carlito"/>
              </a:rPr>
              <a:t>    (235)</a:t>
            </a:r>
            <a:r>
              <a:rPr lang="en-IN" spc="-5" baseline="-25000" dirty="0" smtClean="0">
                <a:latin typeface="Carlito"/>
                <a:cs typeface="Carlito"/>
              </a:rPr>
              <a:t>8 </a:t>
            </a:r>
            <a:r>
              <a:rPr lang="en-IN" spc="-5" dirty="0" smtClean="0">
                <a:latin typeface="Carlito"/>
                <a:cs typeface="Carlito"/>
              </a:rPr>
              <a:t> = ( ? )</a:t>
            </a:r>
            <a:r>
              <a:rPr lang="en-IN" spc="-5" baseline="-25000" dirty="0" smtClean="0">
                <a:latin typeface="Carlito"/>
                <a:cs typeface="Carlito"/>
              </a:rPr>
              <a:t>2</a:t>
            </a:r>
          </a:p>
          <a:p>
            <a:pPr marL="381000" marR="30480" indent="-342900">
              <a:spcBef>
                <a:spcPts val="105"/>
              </a:spcBef>
              <a:tabLst>
                <a:tab pos="380365" algn="l"/>
                <a:tab pos="381000" algn="l"/>
              </a:tabLst>
            </a:pPr>
            <a:r>
              <a:rPr lang="en-IN" spc="-5" baseline="-25000" dirty="0" smtClean="0">
                <a:latin typeface="Carlito"/>
                <a:cs typeface="Carlito"/>
              </a:rPr>
              <a:t>      </a:t>
            </a:r>
            <a:r>
              <a:rPr lang="en-IN" spc="-5" dirty="0" smtClean="0">
                <a:latin typeface="Carlito"/>
                <a:cs typeface="Carlito"/>
              </a:rPr>
              <a:t>2 = 010, 3 = 011 and 5 = 101 </a:t>
            </a:r>
          </a:p>
          <a:p>
            <a:pPr marL="381000" marR="30480" indent="-342900">
              <a:spcBef>
                <a:spcPts val="105"/>
              </a:spcBef>
              <a:tabLst>
                <a:tab pos="380365" algn="l"/>
                <a:tab pos="381000" algn="l"/>
              </a:tabLst>
            </a:pPr>
            <a:r>
              <a:rPr lang="en-IN" spc="-5" dirty="0" smtClean="0">
                <a:latin typeface="Carlito"/>
                <a:cs typeface="Carlito"/>
              </a:rPr>
              <a:t>    So (235)</a:t>
            </a:r>
            <a:r>
              <a:rPr lang="en-IN" spc="-5" baseline="-25000" dirty="0" smtClean="0">
                <a:latin typeface="Carlito"/>
                <a:cs typeface="Carlito"/>
              </a:rPr>
              <a:t>8 </a:t>
            </a:r>
            <a:r>
              <a:rPr lang="en-IN" spc="-5" dirty="0" smtClean="0">
                <a:latin typeface="Carlito"/>
                <a:cs typeface="Carlito"/>
              </a:rPr>
              <a:t>= (</a:t>
            </a:r>
            <a:r>
              <a:rPr lang="en-IN" u="sng" spc="-5" dirty="0" smtClean="0">
                <a:latin typeface="Carlito"/>
                <a:cs typeface="Carlito"/>
              </a:rPr>
              <a:t>010</a:t>
            </a:r>
            <a:r>
              <a:rPr lang="en-IN" spc="-5" dirty="0" smtClean="0">
                <a:latin typeface="Carlito"/>
                <a:cs typeface="Carlito"/>
              </a:rPr>
              <a:t> </a:t>
            </a:r>
            <a:r>
              <a:rPr lang="en-IN" u="sng" spc="-5" dirty="0" smtClean="0">
                <a:latin typeface="Carlito"/>
                <a:cs typeface="Carlito"/>
              </a:rPr>
              <a:t>011</a:t>
            </a:r>
            <a:r>
              <a:rPr lang="en-IN" spc="-5" dirty="0" smtClean="0">
                <a:latin typeface="Carlito"/>
                <a:cs typeface="Carlito"/>
              </a:rPr>
              <a:t> </a:t>
            </a:r>
            <a:r>
              <a:rPr lang="en-IN" u="sng" spc="-5" dirty="0" smtClean="0">
                <a:latin typeface="Carlito"/>
                <a:cs typeface="Carlito"/>
              </a:rPr>
              <a:t>101</a:t>
            </a:r>
            <a:r>
              <a:rPr lang="en-IN" spc="-5" dirty="0" smtClean="0">
                <a:latin typeface="Carlito"/>
                <a:cs typeface="Carlito"/>
              </a:rPr>
              <a:t>)</a:t>
            </a:r>
            <a:r>
              <a:rPr lang="en-IN" spc="-5" baseline="-25000" dirty="0" smtClean="0">
                <a:latin typeface="Carlito"/>
                <a:cs typeface="Carlito"/>
              </a:rPr>
              <a:t>2</a:t>
            </a:r>
            <a:endParaRPr lang="en-IN" dirty="0"/>
          </a:p>
        </p:txBody>
      </p:sp>
      <p:pic>
        <p:nvPicPr>
          <p:cNvPr id="8" name="Picture 2" descr="C:\Users\SUJATA\Desktop\download (3).jp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571472" y="4286256"/>
            <a:ext cx="3714776" cy="2143140"/>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282" y="142852"/>
            <a:ext cx="8501122" cy="56682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12700">
              <a:lnSpc>
                <a:spcPct val="100000"/>
              </a:lnSpc>
              <a:spcBef>
                <a:spcPts val="100"/>
              </a:spcBef>
              <a:tabLst>
                <a:tab pos="2316480" algn="l"/>
              </a:tabLst>
            </a:pPr>
            <a:r>
              <a:rPr sz="3600" spc="45" smtClean="0"/>
              <a:t>Hex</a:t>
            </a:r>
            <a:r>
              <a:rPr lang="en-US" sz="3600" spc="45" dirty="0" err="1" smtClean="0"/>
              <a:t>adecimal</a:t>
            </a:r>
            <a:r>
              <a:rPr sz="3600" spc="45"/>
              <a:t>	</a:t>
            </a:r>
            <a:r>
              <a:rPr lang="en-US" sz="3600" spc="45" dirty="0" smtClean="0"/>
              <a:t>                B</a:t>
            </a:r>
            <a:r>
              <a:rPr sz="3600" spc="15" smtClean="0"/>
              <a:t>inary</a:t>
            </a:r>
            <a:endParaRPr sz="3600" spc="15" dirty="0"/>
          </a:p>
        </p:txBody>
      </p:sp>
      <p:sp>
        <p:nvSpPr>
          <p:cNvPr id="3" name="object 3"/>
          <p:cNvSpPr txBox="1"/>
          <p:nvPr/>
        </p:nvSpPr>
        <p:spPr>
          <a:xfrm>
            <a:off x="3000364" y="714356"/>
            <a:ext cx="5838190" cy="5990230"/>
          </a:xfrm>
          <a:prstGeom prst="rect">
            <a:avLst/>
          </a:prstGeom>
        </p:spPr>
        <p:txBody>
          <a:bodyPr vert="horz" wrap="square" lIns="0" tIns="13335" rIns="0" bIns="0" rtlCol="0">
            <a:spAutoFit/>
          </a:bodyPr>
          <a:lstStyle/>
          <a:p>
            <a:pPr marL="381000" marR="30480" indent="-342900">
              <a:lnSpc>
                <a:spcPct val="100000"/>
              </a:lnSpc>
              <a:spcBef>
                <a:spcPts val="105"/>
              </a:spcBef>
              <a:buFont typeface="Arial"/>
              <a:buChar char="•"/>
              <a:tabLst>
                <a:tab pos="380365" algn="l"/>
                <a:tab pos="381000" algn="l"/>
                <a:tab pos="895985" algn="l"/>
                <a:tab pos="1493520" algn="l"/>
                <a:tab pos="2031364" algn="l"/>
                <a:tab pos="2996565" algn="l"/>
                <a:tab pos="3479800" algn="l"/>
                <a:tab pos="4020820" algn="l"/>
                <a:tab pos="4364990" algn="l"/>
                <a:tab pos="5374005" algn="l"/>
              </a:tabLst>
            </a:pPr>
            <a:r>
              <a:rPr sz="2000" spc="20" dirty="0">
                <a:latin typeface="FreeSans"/>
                <a:cs typeface="FreeSans"/>
              </a:rPr>
              <a:t>For</a:t>
            </a:r>
            <a:r>
              <a:rPr sz="2000" dirty="0">
                <a:latin typeface="FreeSans"/>
                <a:cs typeface="FreeSans"/>
              </a:rPr>
              <a:t>	</a:t>
            </a:r>
            <a:r>
              <a:rPr sz="2000" spc="-25" dirty="0">
                <a:latin typeface="FreeSans"/>
                <a:cs typeface="FreeSans"/>
              </a:rPr>
              <a:t>t</a:t>
            </a:r>
            <a:r>
              <a:rPr sz="2000" spc="10" dirty="0">
                <a:latin typeface="FreeSans"/>
                <a:cs typeface="FreeSans"/>
              </a:rPr>
              <a:t>hi</a:t>
            </a:r>
            <a:r>
              <a:rPr sz="2000" spc="15" dirty="0">
                <a:latin typeface="FreeSans"/>
                <a:cs typeface="FreeSans"/>
              </a:rPr>
              <a:t>s</a:t>
            </a:r>
            <a:r>
              <a:rPr sz="2000" dirty="0">
                <a:latin typeface="FreeSans"/>
                <a:cs typeface="FreeSans"/>
              </a:rPr>
              <a:t>,	</a:t>
            </a:r>
            <a:r>
              <a:rPr sz="2000" spc="-5" dirty="0">
                <a:latin typeface="FreeSans"/>
                <a:cs typeface="FreeSans"/>
              </a:rPr>
              <a:t>f</a:t>
            </a:r>
            <a:r>
              <a:rPr sz="2000" spc="-25" dirty="0">
                <a:latin typeface="FreeSans"/>
                <a:cs typeface="FreeSans"/>
              </a:rPr>
              <a:t>i</a:t>
            </a:r>
            <a:r>
              <a:rPr sz="2000" dirty="0">
                <a:latin typeface="FreeSans"/>
                <a:cs typeface="FreeSans"/>
              </a:rPr>
              <a:t>rst	</a:t>
            </a:r>
            <a:r>
              <a:rPr sz="2000" spc="10" dirty="0">
                <a:latin typeface="FreeSans"/>
                <a:cs typeface="FreeSans"/>
              </a:rPr>
              <a:t>con</a:t>
            </a:r>
            <a:r>
              <a:rPr sz="2000" dirty="0">
                <a:latin typeface="FreeSans"/>
                <a:cs typeface="FreeSans"/>
              </a:rPr>
              <a:t>v</a:t>
            </a:r>
            <a:r>
              <a:rPr sz="2000" spc="20" dirty="0">
                <a:latin typeface="FreeSans"/>
                <a:cs typeface="FreeSans"/>
              </a:rPr>
              <a:t>e</a:t>
            </a:r>
            <a:r>
              <a:rPr sz="2000" spc="15" dirty="0">
                <a:latin typeface="FreeSans"/>
                <a:cs typeface="FreeSans"/>
              </a:rPr>
              <a:t>r</a:t>
            </a:r>
            <a:r>
              <a:rPr sz="2000" spc="-5" dirty="0">
                <a:latin typeface="FreeSans"/>
                <a:cs typeface="FreeSans"/>
              </a:rPr>
              <a:t>t</a:t>
            </a:r>
            <a:r>
              <a:rPr sz="2000" dirty="0">
                <a:latin typeface="FreeSans"/>
                <a:cs typeface="FreeSans"/>
              </a:rPr>
              <a:t>	</a:t>
            </a:r>
            <a:r>
              <a:rPr sz="2000" spc="10" dirty="0">
                <a:latin typeface="FreeSans"/>
                <a:cs typeface="FreeSans"/>
              </a:rPr>
              <a:t>t</a:t>
            </a:r>
            <a:r>
              <a:rPr sz="2000" spc="5" dirty="0">
                <a:latin typeface="FreeSans"/>
                <a:cs typeface="FreeSans"/>
              </a:rPr>
              <a:t>h</a:t>
            </a:r>
            <a:r>
              <a:rPr sz="2000" spc="40" dirty="0">
                <a:latin typeface="FreeSans"/>
                <a:cs typeface="FreeSans"/>
              </a:rPr>
              <a:t>e</a:t>
            </a:r>
            <a:r>
              <a:rPr sz="2000">
                <a:latin typeface="FreeSans"/>
                <a:cs typeface="FreeSans"/>
              </a:rPr>
              <a:t>	</a:t>
            </a:r>
            <a:r>
              <a:rPr sz="2000" spc="35" smtClean="0">
                <a:latin typeface="FreeSans"/>
                <a:cs typeface="FreeSans"/>
              </a:rPr>
              <a:t>h</a:t>
            </a:r>
            <a:r>
              <a:rPr sz="2000" spc="30" smtClean="0">
                <a:latin typeface="FreeSans"/>
                <a:cs typeface="FreeSans"/>
              </a:rPr>
              <a:t>e</a:t>
            </a:r>
            <a:r>
              <a:rPr sz="2000" spc="50" smtClean="0">
                <a:latin typeface="FreeSans"/>
                <a:cs typeface="FreeSans"/>
              </a:rPr>
              <a:t>x</a:t>
            </a:r>
            <a:r>
              <a:rPr lang="en-US" sz="2000" spc="50" dirty="0" err="1" smtClean="0">
                <a:latin typeface="FreeSans"/>
                <a:cs typeface="FreeSans"/>
              </a:rPr>
              <a:t>adecimal</a:t>
            </a:r>
            <a:r>
              <a:rPr lang="en-US" sz="2000" spc="50" dirty="0" smtClean="0">
                <a:latin typeface="FreeSans"/>
                <a:cs typeface="FreeSans"/>
              </a:rPr>
              <a:t> </a:t>
            </a:r>
            <a:r>
              <a:rPr sz="2000" spc="5" smtClean="0">
                <a:latin typeface="FreeSans"/>
                <a:cs typeface="FreeSans"/>
              </a:rPr>
              <a:t>t</a:t>
            </a:r>
            <a:r>
              <a:rPr sz="2000" spc="20" smtClean="0">
                <a:latin typeface="FreeSans"/>
                <a:cs typeface="FreeSans"/>
              </a:rPr>
              <a:t>o</a:t>
            </a:r>
            <a:r>
              <a:rPr lang="en-US" sz="2000" spc="20" dirty="0" smtClean="0">
                <a:latin typeface="FreeSans"/>
                <a:cs typeface="FreeSans"/>
              </a:rPr>
              <a:t> </a:t>
            </a:r>
            <a:r>
              <a:rPr sz="2000" spc="5" smtClean="0">
                <a:latin typeface="FreeSans"/>
                <a:cs typeface="FreeSans"/>
              </a:rPr>
              <a:t>d</a:t>
            </a:r>
            <a:r>
              <a:rPr sz="2000" smtClean="0">
                <a:latin typeface="FreeSans"/>
                <a:cs typeface="FreeSans"/>
              </a:rPr>
              <a:t>e</a:t>
            </a:r>
            <a:r>
              <a:rPr sz="2000" spc="5" smtClean="0">
                <a:latin typeface="FreeSans"/>
                <a:cs typeface="FreeSans"/>
              </a:rPr>
              <a:t>cimal</a:t>
            </a:r>
            <a:r>
              <a:rPr lang="en-US" sz="2000" spc="5" dirty="0" smtClean="0">
                <a:latin typeface="FreeSans"/>
                <a:cs typeface="FreeSans"/>
              </a:rPr>
              <a:t> </a:t>
            </a:r>
            <a:r>
              <a:rPr sz="2000" spc="5" smtClean="0">
                <a:latin typeface="FreeSans"/>
                <a:cs typeface="FreeSans"/>
              </a:rPr>
              <a:t>and  </a:t>
            </a:r>
            <a:r>
              <a:rPr sz="2000" spc="25">
                <a:latin typeface="FreeSans"/>
                <a:cs typeface="FreeSans"/>
              </a:rPr>
              <a:t>then </a:t>
            </a:r>
            <a:r>
              <a:rPr lang="en-US" sz="2000" spc="25" dirty="0" smtClean="0">
                <a:latin typeface="FreeSans"/>
                <a:cs typeface="FreeSans"/>
              </a:rPr>
              <a:t>convert </a:t>
            </a:r>
            <a:r>
              <a:rPr sz="2000" spc="25" smtClean="0">
                <a:latin typeface="FreeSans"/>
                <a:cs typeface="FreeSans"/>
              </a:rPr>
              <a:t>the </a:t>
            </a:r>
            <a:r>
              <a:rPr sz="2000" spc="10" dirty="0">
                <a:latin typeface="FreeSans"/>
                <a:cs typeface="FreeSans"/>
              </a:rPr>
              <a:t>received </a:t>
            </a:r>
            <a:r>
              <a:rPr sz="2000" spc="5" dirty="0">
                <a:latin typeface="FreeSans"/>
                <a:cs typeface="FreeSans"/>
              </a:rPr>
              <a:t>decimal </a:t>
            </a:r>
            <a:r>
              <a:rPr sz="2000" spc="15" dirty="0">
                <a:latin typeface="FreeSans"/>
                <a:cs typeface="FreeSans"/>
              </a:rPr>
              <a:t>to</a:t>
            </a:r>
            <a:r>
              <a:rPr sz="2000" spc="90" dirty="0">
                <a:latin typeface="FreeSans"/>
                <a:cs typeface="FreeSans"/>
              </a:rPr>
              <a:t> </a:t>
            </a:r>
            <a:r>
              <a:rPr sz="2000" spc="20" dirty="0">
                <a:latin typeface="FreeSans"/>
                <a:cs typeface="FreeSans"/>
              </a:rPr>
              <a:t>binary.</a:t>
            </a:r>
            <a:endParaRPr sz="2000">
              <a:latin typeface="FreeSans"/>
              <a:cs typeface="FreeSans"/>
            </a:endParaRPr>
          </a:p>
          <a:p>
            <a:pPr marL="381000" indent="-342900">
              <a:lnSpc>
                <a:spcPct val="100000"/>
              </a:lnSpc>
              <a:spcBef>
                <a:spcPts val="475"/>
              </a:spcBef>
              <a:buFont typeface="Arial"/>
              <a:buChar char="•"/>
              <a:tabLst>
                <a:tab pos="380365" algn="l"/>
                <a:tab pos="381000" algn="l"/>
              </a:tabLst>
            </a:pPr>
            <a:r>
              <a:rPr sz="2000" spc="15" dirty="0">
                <a:latin typeface="FreeSans"/>
                <a:cs typeface="FreeSans"/>
              </a:rPr>
              <a:t>Another </a:t>
            </a:r>
            <a:r>
              <a:rPr sz="2000" spc="20" dirty="0">
                <a:latin typeface="FreeSans"/>
                <a:cs typeface="FreeSans"/>
              </a:rPr>
              <a:t>method </a:t>
            </a:r>
            <a:r>
              <a:rPr sz="2000" dirty="0">
                <a:latin typeface="FreeSans"/>
                <a:cs typeface="FreeSans"/>
              </a:rPr>
              <a:t>is </a:t>
            </a:r>
            <a:r>
              <a:rPr sz="2000" spc="5" dirty="0">
                <a:latin typeface="FreeSans"/>
                <a:cs typeface="FreeSans"/>
              </a:rPr>
              <a:t>with </a:t>
            </a:r>
            <a:r>
              <a:rPr sz="2000" spc="25" dirty="0">
                <a:latin typeface="FreeSans"/>
                <a:cs typeface="FreeSans"/>
              </a:rPr>
              <a:t>the </a:t>
            </a:r>
            <a:r>
              <a:rPr sz="2000" spc="15" dirty="0">
                <a:latin typeface="FreeSans"/>
                <a:cs typeface="FreeSans"/>
              </a:rPr>
              <a:t>help </a:t>
            </a:r>
            <a:r>
              <a:rPr sz="2000" spc="15">
                <a:latin typeface="FreeSans"/>
                <a:cs typeface="FreeSans"/>
              </a:rPr>
              <a:t>of </a:t>
            </a:r>
            <a:r>
              <a:rPr sz="2000" spc="30" smtClean="0">
                <a:latin typeface="FreeSans"/>
                <a:cs typeface="FreeSans"/>
              </a:rPr>
              <a:t>Hex</a:t>
            </a:r>
            <a:r>
              <a:rPr lang="en-US" sz="2000" spc="30" dirty="0" err="1" smtClean="0">
                <a:latin typeface="FreeSans"/>
                <a:cs typeface="FreeSans"/>
              </a:rPr>
              <a:t>adecimal</a:t>
            </a:r>
            <a:r>
              <a:rPr lang="en-US" sz="2000" spc="30" dirty="0" smtClean="0">
                <a:latin typeface="FreeSans"/>
                <a:cs typeface="FreeSans"/>
              </a:rPr>
              <a:t> </a:t>
            </a:r>
            <a:r>
              <a:rPr sz="2000" spc="5" smtClean="0">
                <a:latin typeface="FreeSans"/>
                <a:cs typeface="FreeSans"/>
              </a:rPr>
              <a:t>Table</a:t>
            </a:r>
            <a:r>
              <a:rPr lang="en-US" sz="2000" spc="5" dirty="0" smtClean="0">
                <a:latin typeface="FreeSans"/>
                <a:cs typeface="FreeSans"/>
              </a:rPr>
              <a:t> in which each hexadecimal digit is represented by four bits.</a:t>
            </a:r>
            <a:endParaRPr sz="2000">
              <a:latin typeface="FreeSans"/>
              <a:cs typeface="FreeSans"/>
            </a:endParaRPr>
          </a:p>
          <a:p>
            <a:pPr>
              <a:lnSpc>
                <a:spcPct val="100000"/>
              </a:lnSpc>
              <a:spcBef>
                <a:spcPts val="20"/>
              </a:spcBef>
            </a:pPr>
            <a:endParaRPr sz="3000">
              <a:latin typeface="FreeSans"/>
              <a:cs typeface="FreeSans"/>
            </a:endParaRPr>
          </a:p>
          <a:p>
            <a:pPr marL="342900">
              <a:lnSpc>
                <a:spcPct val="100000"/>
              </a:lnSpc>
            </a:pPr>
            <a:endParaRPr lang="en-US" sz="2800" spc="-5" dirty="0" smtClean="0">
              <a:latin typeface="Carlito"/>
              <a:cs typeface="Carlito"/>
            </a:endParaRPr>
          </a:p>
          <a:p>
            <a:pPr marL="342900">
              <a:lnSpc>
                <a:spcPct val="100000"/>
              </a:lnSpc>
            </a:pPr>
            <a:endParaRPr lang="en-US" spc="-5" dirty="0" smtClean="0">
              <a:latin typeface="Carlito"/>
              <a:cs typeface="Carlito"/>
            </a:endParaRPr>
          </a:p>
          <a:p>
            <a:pPr marL="342900">
              <a:lnSpc>
                <a:spcPct val="100000"/>
              </a:lnSpc>
            </a:pPr>
            <a:endParaRPr lang="en-US" spc="-5" dirty="0" smtClean="0">
              <a:latin typeface="Carlito"/>
              <a:cs typeface="Carlito"/>
            </a:endParaRPr>
          </a:p>
          <a:p>
            <a:pPr marL="342900">
              <a:lnSpc>
                <a:spcPct val="100000"/>
              </a:lnSpc>
            </a:pPr>
            <a:endParaRPr lang="en-US" spc="-5" dirty="0" smtClean="0">
              <a:latin typeface="Carlito"/>
              <a:cs typeface="Carlito"/>
            </a:endParaRPr>
          </a:p>
          <a:p>
            <a:pPr marL="342900">
              <a:lnSpc>
                <a:spcPct val="100000"/>
              </a:lnSpc>
            </a:pPr>
            <a:endParaRPr lang="en-US" spc="-5" dirty="0" smtClean="0">
              <a:latin typeface="Carlito"/>
              <a:cs typeface="Carlito"/>
            </a:endParaRPr>
          </a:p>
          <a:p>
            <a:pPr marL="342900">
              <a:lnSpc>
                <a:spcPct val="100000"/>
              </a:lnSpc>
            </a:pPr>
            <a:endParaRPr lang="en-US" spc="-5" dirty="0" smtClean="0">
              <a:latin typeface="Carlito"/>
              <a:cs typeface="Carlito"/>
            </a:endParaRPr>
          </a:p>
          <a:p>
            <a:pPr marL="342900">
              <a:lnSpc>
                <a:spcPct val="100000"/>
              </a:lnSpc>
            </a:pPr>
            <a:r>
              <a:rPr lang="en-US" spc="-5" dirty="0" smtClean="0">
                <a:latin typeface="Carlito"/>
                <a:cs typeface="Carlito"/>
              </a:rPr>
              <a:t>A. </a:t>
            </a:r>
            <a:r>
              <a:rPr spc="-5" smtClean="0">
                <a:latin typeface="Carlito"/>
                <a:cs typeface="Carlito"/>
              </a:rPr>
              <a:t>(2A5)</a:t>
            </a:r>
            <a:r>
              <a:rPr spc="-7" baseline="-21021" smtClean="0">
                <a:latin typeface="Carlito"/>
                <a:cs typeface="Carlito"/>
              </a:rPr>
              <a:t>16 </a:t>
            </a:r>
            <a:r>
              <a:rPr spc="-5" dirty="0">
                <a:latin typeface="Carlito"/>
                <a:cs typeface="Carlito"/>
              </a:rPr>
              <a:t>=</a:t>
            </a:r>
            <a:r>
              <a:rPr spc="-165" dirty="0">
                <a:latin typeface="Carlito"/>
                <a:cs typeface="Carlito"/>
              </a:rPr>
              <a:t> </a:t>
            </a:r>
            <a:r>
              <a:rPr spc="-5">
                <a:latin typeface="Carlito"/>
                <a:cs typeface="Carlito"/>
              </a:rPr>
              <a:t>(</a:t>
            </a:r>
            <a:r>
              <a:rPr u="sng" spc="-5" smtClean="0">
                <a:latin typeface="Carlito"/>
                <a:cs typeface="Carlito"/>
              </a:rPr>
              <a:t>0010</a:t>
            </a:r>
            <a:r>
              <a:rPr lang="en-US" spc="-5" dirty="0" smtClean="0">
                <a:latin typeface="Carlito"/>
                <a:cs typeface="Carlito"/>
              </a:rPr>
              <a:t> </a:t>
            </a:r>
            <a:r>
              <a:rPr u="sng" spc="-5" smtClean="0">
                <a:latin typeface="Carlito"/>
                <a:cs typeface="Carlito"/>
              </a:rPr>
              <a:t>1010</a:t>
            </a:r>
            <a:r>
              <a:rPr lang="en-US" spc="-5" dirty="0" smtClean="0">
                <a:latin typeface="Carlito"/>
                <a:cs typeface="Carlito"/>
              </a:rPr>
              <a:t> </a:t>
            </a:r>
            <a:r>
              <a:rPr u="sng" spc="-5" smtClean="0">
                <a:latin typeface="Carlito"/>
                <a:cs typeface="Carlito"/>
              </a:rPr>
              <a:t>0101</a:t>
            </a:r>
            <a:r>
              <a:rPr spc="-5" smtClean="0">
                <a:latin typeface="Carlito"/>
                <a:cs typeface="Carlito"/>
              </a:rPr>
              <a:t>)</a:t>
            </a:r>
            <a:r>
              <a:rPr spc="-7" baseline="-21021" smtClean="0">
                <a:latin typeface="Carlito"/>
                <a:cs typeface="Carlito"/>
              </a:rPr>
              <a:t>2</a:t>
            </a:r>
            <a:endParaRPr baseline="-21021">
              <a:latin typeface="Carlito"/>
              <a:cs typeface="Carlito"/>
            </a:endParaRPr>
          </a:p>
          <a:p>
            <a:pPr marL="342900">
              <a:lnSpc>
                <a:spcPct val="100000"/>
              </a:lnSpc>
            </a:pPr>
            <a:r>
              <a:rPr spc="-10" dirty="0">
                <a:latin typeface="Carlito"/>
                <a:cs typeface="Carlito"/>
              </a:rPr>
              <a:t>Just write </a:t>
            </a:r>
            <a:r>
              <a:rPr spc="-5" dirty="0">
                <a:latin typeface="Carlito"/>
                <a:cs typeface="Carlito"/>
              </a:rPr>
              <a:t>binary of </a:t>
            </a:r>
            <a:r>
              <a:rPr dirty="0">
                <a:latin typeface="Carlito"/>
                <a:cs typeface="Carlito"/>
              </a:rPr>
              <a:t>each </a:t>
            </a:r>
            <a:r>
              <a:rPr spc="-15" dirty="0">
                <a:latin typeface="Carlito"/>
                <a:cs typeface="Carlito"/>
              </a:rPr>
              <a:t>hex </a:t>
            </a:r>
            <a:r>
              <a:rPr spc="-5" dirty="0">
                <a:latin typeface="Carlito"/>
                <a:cs typeface="Carlito"/>
              </a:rPr>
              <a:t>digit </a:t>
            </a:r>
            <a:r>
              <a:rPr spc="-15" dirty="0">
                <a:latin typeface="Carlito"/>
                <a:cs typeface="Carlito"/>
              </a:rPr>
              <a:t>at </a:t>
            </a:r>
            <a:r>
              <a:rPr dirty="0">
                <a:latin typeface="Carlito"/>
                <a:cs typeface="Carlito"/>
              </a:rPr>
              <a:t>its</a:t>
            </a:r>
            <a:r>
              <a:rPr spc="45" dirty="0">
                <a:latin typeface="Carlito"/>
                <a:cs typeface="Carlito"/>
              </a:rPr>
              <a:t> </a:t>
            </a:r>
            <a:r>
              <a:rPr spc="-5" dirty="0">
                <a:latin typeface="Carlito"/>
                <a:cs typeface="Carlito"/>
              </a:rPr>
              <a:t>place.</a:t>
            </a:r>
            <a:endParaRPr>
              <a:latin typeface="Carlito"/>
              <a:cs typeface="Carlito"/>
            </a:endParaRPr>
          </a:p>
          <a:p>
            <a:pPr>
              <a:lnSpc>
                <a:spcPct val="100000"/>
              </a:lnSpc>
              <a:spcBef>
                <a:spcPts val="10"/>
              </a:spcBef>
            </a:pPr>
            <a:endParaRPr>
              <a:latin typeface="Carlito"/>
              <a:cs typeface="Carlito"/>
            </a:endParaRPr>
          </a:p>
          <a:p>
            <a:pPr marL="342900">
              <a:lnSpc>
                <a:spcPct val="100000"/>
              </a:lnSpc>
            </a:pPr>
            <a:r>
              <a:rPr lang="en-US" spc="-5" dirty="0" smtClean="0">
                <a:latin typeface="Carlito"/>
                <a:cs typeface="Carlito"/>
              </a:rPr>
              <a:t>B. </a:t>
            </a:r>
            <a:r>
              <a:rPr spc="-5" smtClean="0">
                <a:latin typeface="Carlito"/>
                <a:cs typeface="Carlito"/>
              </a:rPr>
              <a:t>(000101110100)</a:t>
            </a:r>
            <a:r>
              <a:rPr spc="-7" baseline="-21164" smtClean="0">
                <a:latin typeface="Carlito"/>
                <a:cs typeface="Carlito"/>
              </a:rPr>
              <a:t>2</a:t>
            </a:r>
            <a:r>
              <a:rPr spc="-5" dirty="0">
                <a:latin typeface="Carlito"/>
                <a:cs typeface="Carlito"/>
              </a:rPr>
              <a:t>=</a:t>
            </a:r>
            <a:r>
              <a:rPr spc="60" dirty="0">
                <a:latin typeface="Carlito"/>
                <a:cs typeface="Carlito"/>
              </a:rPr>
              <a:t> </a:t>
            </a:r>
            <a:r>
              <a:rPr dirty="0">
                <a:latin typeface="Carlito"/>
                <a:cs typeface="Carlito"/>
              </a:rPr>
              <a:t>(174)</a:t>
            </a:r>
            <a:r>
              <a:rPr baseline="-21164" dirty="0">
                <a:latin typeface="Carlito"/>
                <a:cs typeface="Carlito"/>
              </a:rPr>
              <a:t>16</a:t>
            </a:r>
            <a:endParaRPr baseline="-21164">
              <a:latin typeface="Carlito"/>
              <a:cs typeface="Carlito"/>
            </a:endParaRPr>
          </a:p>
          <a:p>
            <a:pPr marL="342900" marR="573405">
              <a:lnSpc>
                <a:spcPct val="101699"/>
              </a:lnSpc>
              <a:spcBef>
                <a:spcPts val="850"/>
              </a:spcBef>
            </a:pPr>
            <a:r>
              <a:rPr dirty="0">
                <a:latin typeface="Carlito"/>
                <a:cs typeface="Carlito"/>
              </a:rPr>
              <a:t>First, </a:t>
            </a:r>
            <a:r>
              <a:rPr spc="10" dirty="0">
                <a:latin typeface="Carlito"/>
                <a:cs typeface="Carlito"/>
              </a:rPr>
              <a:t>combine </a:t>
            </a:r>
            <a:r>
              <a:rPr>
                <a:latin typeface="Carlito"/>
                <a:cs typeface="Carlito"/>
              </a:rPr>
              <a:t>four-four </a:t>
            </a:r>
            <a:r>
              <a:rPr lang="en-US" dirty="0" smtClean="0">
                <a:latin typeface="Carlito"/>
                <a:cs typeface="Carlito"/>
              </a:rPr>
              <a:t>bits</a:t>
            </a:r>
            <a:r>
              <a:rPr spc="10" smtClean="0">
                <a:latin typeface="Carlito"/>
                <a:cs typeface="Carlito"/>
              </a:rPr>
              <a:t> </a:t>
            </a:r>
            <a:r>
              <a:rPr dirty="0">
                <a:latin typeface="Carlito"/>
                <a:cs typeface="Carlito"/>
              </a:rPr>
              <a:t>from </a:t>
            </a:r>
            <a:r>
              <a:rPr spc="5" dirty="0">
                <a:latin typeface="Carlito"/>
                <a:cs typeface="Carlito"/>
              </a:rPr>
              <a:t>right </a:t>
            </a:r>
            <a:r>
              <a:rPr spc="15" dirty="0">
                <a:latin typeface="Carlito"/>
                <a:cs typeface="Carlito"/>
              </a:rPr>
              <a:t>and  then </a:t>
            </a:r>
            <a:r>
              <a:rPr spc="10" dirty="0">
                <a:latin typeface="Carlito"/>
                <a:cs typeface="Carlito"/>
              </a:rPr>
              <a:t>write </a:t>
            </a:r>
            <a:r>
              <a:rPr spc="15" dirty="0">
                <a:latin typeface="Carlito"/>
                <a:cs typeface="Carlito"/>
              </a:rPr>
              <a:t>their concerned </a:t>
            </a:r>
            <a:r>
              <a:rPr spc="5" dirty="0">
                <a:latin typeface="Carlito"/>
                <a:cs typeface="Carlito"/>
              </a:rPr>
              <a:t>hex value </a:t>
            </a:r>
            <a:r>
              <a:rPr dirty="0">
                <a:latin typeface="Carlito"/>
                <a:cs typeface="Carlito"/>
              </a:rPr>
              <a:t>from  </a:t>
            </a:r>
            <a:r>
              <a:rPr spc="10" dirty="0">
                <a:latin typeface="Carlito"/>
                <a:cs typeface="Carlito"/>
              </a:rPr>
              <a:t>table.</a:t>
            </a:r>
            <a:endParaRPr>
              <a:latin typeface="Carlito"/>
              <a:cs typeface="Carlito"/>
            </a:endParaRPr>
          </a:p>
        </p:txBody>
      </p:sp>
      <p:graphicFrame>
        <p:nvGraphicFramePr>
          <p:cNvPr id="4" name="object 4"/>
          <p:cNvGraphicFramePr>
            <a:graphicFrameLocks noGrp="1"/>
          </p:cNvGraphicFramePr>
          <p:nvPr/>
        </p:nvGraphicFramePr>
        <p:xfrm>
          <a:off x="285720" y="763272"/>
          <a:ext cx="2514600" cy="6038396"/>
        </p:xfrm>
        <a:graphic>
          <a:graphicData uri="http://schemas.openxmlformats.org/drawingml/2006/table">
            <a:tbl>
              <a:tblPr firstRow="1" bandRow="1">
                <a:tableStyleId>{2D5ABB26-0587-4C30-8999-92F81FD0307C}</a:tableStyleId>
              </a:tblPr>
              <a:tblGrid>
                <a:gridCol w="1257300"/>
                <a:gridCol w="1257300"/>
              </a:tblGrid>
              <a:tr h="285812">
                <a:tc>
                  <a:txBody>
                    <a:bodyPr/>
                    <a:lstStyle/>
                    <a:p>
                      <a:pPr algn="ctr">
                        <a:lnSpc>
                          <a:spcPct val="100000"/>
                        </a:lnSpc>
                        <a:spcBef>
                          <a:spcPts val="240"/>
                        </a:spcBef>
                      </a:pPr>
                      <a:r>
                        <a:rPr sz="1800" b="1" spc="-5" dirty="0">
                          <a:solidFill>
                            <a:srgbClr val="FFFFFF"/>
                          </a:solidFill>
                          <a:latin typeface="Carlito"/>
                          <a:cs typeface="Carlito"/>
                        </a:rPr>
                        <a:t>Hex</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dirty="0">
                          <a:solidFill>
                            <a:srgbClr val="FFFFFF"/>
                          </a:solidFill>
                          <a:latin typeface="Carlito"/>
                          <a:cs typeface="Carlito"/>
                        </a:rPr>
                        <a:t>Binary</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847908">
                <a:tc>
                  <a:txBody>
                    <a:bodyPr/>
                    <a:lstStyle/>
                    <a:p>
                      <a:pPr algn="ctr">
                        <a:lnSpc>
                          <a:spcPct val="100000"/>
                        </a:lnSpc>
                        <a:spcBef>
                          <a:spcPts val="240"/>
                        </a:spcBef>
                      </a:pPr>
                      <a:r>
                        <a:rPr lang="en-US" sz="1800" dirty="0" smtClean="0">
                          <a:latin typeface="Carlito"/>
                          <a:cs typeface="Carlito"/>
                        </a:rPr>
                        <a:t>Place Value</a:t>
                      </a:r>
                      <a:endParaRPr sz="1800">
                        <a:latin typeface="Carlito"/>
                        <a:cs typeface="Carlito"/>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lang="en-US" sz="1800" dirty="0" smtClean="0">
                          <a:latin typeface="Carlito"/>
                          <a:cs typeface="Carlito"/>
                        </a:rPr>
                        <a:t>8  4  2  1</a:t>
                      </a:r>
                    </a:p>
                    <a:p>
                      <a:pPr marL="0" marR="0" indent="0" algn="ctr" defTabSz="914400" rtl="0" eaLnBrk="1" fontAlgn="auto" latinLnBrk="0" hangingPunct="1">
                        <a:lnSpc>
                          <a:spcPct val="100000"/>
                        </a:lnSpc>
                        <a:spcBef>
                          <a:spcPts val="245"/>
                        </a:spcBef>
                        <a:spcAft>
                          <a:spcPts val="0"/>
                        </a:spcAft>
                        <a:buClrTx/>
                        <a:buSzTx/>
                        <a:buFontTx/>
                        <a:buNone/>
                        <a:tabLst/>
                        <a:defRPr/>
                      </a:pPr>
                      <a:r>
                        <a:rPr lang="en-US" sz="1800" dirty="0" smtClean="0">
                          <a:solidFill>
                            <a:schemeClr val="tx1"/>
                          </a:solidFill>
                        </a:rPr>
                        <a:t>2</a:t>
                      </a:r>
                      <a:r>
                        <a:rPr lang="en-US" sz="1800" baseline="30000" dirty="0" smtClean="0">
                          <a:solidFill>
                            <a:schemeClr val="tx1"/>
                          </a:solidFill>
                        </a:rPr>
                        <a:t>3  </a:t>
                      </a:r>
                      <a:r>
                        <a:rPr lang="en-US" sz="1800" dirty="0" smtClean="0">
                          <a:solidFill>
                            <a:schemeClr val="tx1"/>
                          </a:solidFill>
                        </a:rPr>
                        <a:t>2</a:t>
                      </a:r>
                      <a:r>
                        <a:rPr lang="en-US" sz="1800" baseline="30000" dirty="0" smtClean="0">
                          <a:solidFill>
                            <a:schemeClr val="tx1"/>
                          </a:solidFill>
                        </a:rPr>
                        <a:t>2   </a:t>
                      </a:r>
                      <a:r>
                        <a:rPr lang="en-US" sz="1800" dirty="0" smtClean="0">
                          <a:solidFill>
                            <a:schemeClr val="tx1"/>
                          </a:solidFill>
                        </a:rPr>
                        <a:t>2</a:t>
                      </a:r>
                      <a:r>
                        <a:rPr lang="en-US" sz="1800" baseline="30000" dirty="0" smtClean="0">
                          <a:solidFill>
                            <a:schemeClr val="tx1"/>
                          </a:solidFill>
                        </a:rPr>
                        <a:t>1   </a:t>
                      </a:r>
                      <a:r>
                        <a:rPr lang="en-US" sz="1800" dirty="0" smtClean="0">
                          <a:solidFill>
                            <a:schemeClr val="tx1"/>
                          </a:solidFill>
                        </a:rPr>
                        <a:t>2</a:t>
                      </a:r>
                      <a:r>
                        <a:rPr lang="en-US" sz="1800" baseline="30000" dirty="0" smtClean="0">
                          <a:solidFill>
                            <a:schemeClr val="tx1"/>
                          </a:solidFill>
                        </a:rPr>
                        <a:t>0</a:t>
                      </a:r>
                      <a:endParaRPr sz="1800">
                        <a:latin typeface="Carlito"/>
                        <a:cs typeface="Carlito"/>
                      </a:endParaRPr>
                    </a:p>
                  </a:txBody>
                  <a:tcPr marL="0" marR="0" marT="30480" marB="0">
                    <a:lnL w="12700" cap="flat" cmpd="sng" algn="ctr">
                      <a:solidFill>
                        <a:srgbClr val="FFFFFF"/>
                      </a:solidFill>
                      <a:prstDash val="solid"/>
                      <a:round/>
                      <a:headEnd type="none" w="med" len="med"/>
                      <a:tailEnd type="none" w="med" len="med"/>
                    </a:lnL>
                    <a:lnR w="12700">
                      <a:solidFill>
                        <a:srgbClr val="FFFFFF"/>
                      </a:solidFill>
                      <a:prstDash val="solid"/>
                    </a:lnR>
                    <a:lnT w="38100" cap="flat" cmpd="sng" algn="ctr">
                      <a:solidFill>
                        <a:srgbClr val="FFFFFF"/>
                      </a:solidFill>
                      <a:prstDash val="solid"/>
                      <a:round/>
                      <a:headEnd type="none" w="med" len="med"/>
                      <a:tailEnd type="none" w="med" len="med"/>
                    </a:lnT>
                    <a:lnB w="38100">
                      <a:solidFill>
                        <a:srgbClr val="FFFFFF"/>
                      </a:solidFill>
                      <a:prstDash val="solid"/>
                    </a:lnB>
                    <a:solidFill>
                      <a:schemeClr val="tx2">
                        <a:lumMod val="60000"/>
                        <a:lumOff val="40000"/>
                      </a:schemeClr>
                    </a:solidFill>
                  </a:tcPr>
                </a:tc>
              </a:tr>
              <a:tr h="285812">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285812">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5812">
                <a:tc>
                  <a:txBody>
                    <a:bodyPr/>
                    <a:lstStyle/>
                    <a:p>
                      <a:pPr algn="ctr">
                        <a:lnSpc>
                          <a:spcPct val="100000"/>
                        </a:lnSpc>
                        <a:spcBef>
                          <a:spcPts val="240"/>
                        </a:spcBef>
                      </a:pPr>
                      <a:r>
                        <a:rPr sz="1800" dirty="0">
                          <a:latin typeface="Carlito"/>
                          <a:cs typeface="Carlito"/>
                        </a:rPr>
                        <a:t>2</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5812">
                <a:tc>
                  <a:txBody>
                    <a:bodyPr/>
                    <a:lstStyle/>
                    <a:p>
                      <a:pPr algn="ctr">
                        <a:lnSpc>
                          <a:spcPct val="100000"/>
                        </a:lnSpc>
                        <a:spcBef>
                          <a:spcPts val="240"/>
                        </a:spcBef>
                      </a:pPr>
                      <a:r>
                        <a:rPr sz="1800" dirty="0">
                          <a:latin typeface="Carlito"/>
                          <a:cs typeface="Carlito"/>
                        </a:rPr>
                        <a:t>3</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5812">
                <a:tc>
                  <a:txBody>
                    <a:bodyPr/>
                    <a:lstStyle/>
                    <a:p>
                      <a:pPr algn="ctr">
                        <a:lnSpc>
                          <a:spcPct val="100000"/>
                        </a:lnSpc>
                        <a:spcBef>
                          <a:spcPts val="240"/>
                        </a:spcBef>
                      </a:pPr>
                      <a:r>
                        <a:rPr sz="1800" dirty="0">
                          <a:latin typeface="Carlito"/>
                          <a:cs typeface="Carlito"/>
                        </a:rPr>
                        <a:t>4</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6">
                <a:tc>
                  <a:txBody>
                    <a:bodyPr/>
                    <a:lstStyle/>
                    <a:p>
                      <a:pPr algn="ctr">
                        <a:lnSpc>
                          <a:spcPct val="100000"/>
                        </a:lnSpc>
                        <a:spcBef>
                          <a:spcPts val="244"/>
                        </a:spcBef>
                      </a:pPr>
                      <a:r>
                        <a:rPr sz="1800" dirty="0">
                          <a:latin typeface="Carlito"/>
                          <a:cs typeface="Carlito"/>
                        </a:rPr>
                        <a:t>5</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6</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7</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6">
                <a:tc>
                  <a:txBody>
                    <a:bodyPr/>
                    <a:lstStyle/>
                    <a:p>
                      <a:pPr algn="ctr">
                        <a:lnSpc>
                          <a:spcPct val="100000"/>
                        </a:lnSpc>
                        <a:spcBef>
                          <a:spcPts val="244"/>
                        </a:spcBef>
                      </a:pPr>
                      <a:r>
                        <a:rPr sz="1800" dirty="0">
                          <a:latin typeface="Carlito"/>
                          <a:cs typeface="Carlito"/>
                        </a:rPr>
                        <a:t>8</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9</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A</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B</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6407">
                <a:tc>
                  <a:txBody>
                    <a:bodyPr/>
                    <a:lstStyle/>
                    <a:p>
                      <a:pPr algn="ctr">
                        <a:lnSpc>
                          <a:spcPct val="100000"/>
                        </a:lnSpc>
                        <a:spcBef>
                          <a:spcPts val="245"/>
                        </a:spcBef>
                      </a:pPr>
                      <a:r>
                        <a:rPr sz="1800" dirty="0">
                          <a:latin typeface="Carlito"/>
                          <a:cs typeface="Carlito"/>
                        </a:rPr>
                        <a:t>C</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7003">
                <a:tc>
                  <a:txBody>
                    <a:bodyPr/>
                    <a:lstStyle/>
                    <a:p>
                      <a:pPr marL="635" algn="ctr">
                        <a:lnSpc>
                          <a:spcPct val="100000"/>
                        </a:lnSpc>
                        <a:spcBef>
                          <a:spcPts val="250"/>
                        </a:spcBef>
                      </a:pPr>
                      <a:r>
                        <a:rPr sz="1800" dirty="0">
                          <a:latin typeface="Carlito"/>
                          <a:cs typeface="Carlito"/>
                        </a:rPr>
                        <a:t>D</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7003">
                <a:tc>
                  <a:txBody>
                    <a:bodyPr/>
                    <a:lstStyle/>
                    <a:p>
                      <a:pPr algn="ctr">
                        <a:lnSpc>
                          <a:spcPct val="100000"/>
                        </a:lnSpc>
                        <a:spcBef>
                          <a:spcPts val="250"/>
                        </a:spcBef>
                      </a:pPr>
                      <a:r>
                        <a:rPr sz="1800" dirty="0">
                          <a:latin typeface="Carlito"/>
                          <a:cs typeface="Carlito"/>
                        </a:rPr>
                        <a:t>E</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87003">
                <a:tc>
                  <a:txBody>
                    <a:bodyPr/>
                    <a:lstStyle/>
                    <a:p>
                      <a:pPr algn="ctr">
                        <a:lnSpc>
                          <a:spcPct val="100000"/>
                        </a:lnSpc>
                        <a:spcBef>
                          <a:spcPts val="250"/>
                        </a:spcBef>
                      </a:pPr>
                      <a:r>
                        <a:rPr sz="1800" dirty="0">
                          <a:latin typeface="Carlito"/>
                          <a:cs typeface="Carlito"/>
                        </a:rPr>
                        <a:t>F</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r>
                        <a:rPr lang="en-US" sz="1800" spc="-5" dirty="0" smtClean="0">
                          <a:latin typeface="Carlito"/>
                          <a:cs typeface="Carlito"/>
                        </a:rPr>
                        <a:t> </a:t>
                      </a:r>
                      <a:r>
                        <a:rPr sz="1800" spc="-5" smtClean="0">
                          <a:latin typeface="Carlito"/>
                          <a:cs typeface="Carlito"/>
                        </a:rPr>
                        <a:t>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pSp>
        <p:nvGrpSpPr>
          <p:cNvPr id="5" name="object 5"/>
          <p:cNvGrpSpPr/>
          <p:nvPr/>
        </p:nvGrpSpPr>
        <p:grpSpPr>
          <a:xfrm>
            <a:off x="4500562" y="357166"/>
            <a:ext cx="1092200" cy="254000"/>
            <a:chOff x="3949700" y="215900"/>
            <a:chExt cx="1092200" cy="254000"/>
          </a:xfrm>
        </p:grpSpPr>
        <p:sp>
          <p:nvSpPr>
            <p:cNvPr id="6" name="object 6"/>
            <p:cNvSpPr/>
            <p:nvPr/>
          </p:nvSpPr>
          <p:spPr>
            <a:xfrm>
              <a:off x="3962400" y="228600"/>
              <a:ext cx="1066800" cy="228600"/>
            </a:xfrm>
            <a:custGeom>
              <a:avLst/>
              <a:gdLst/>
              <a:ahLst/>
              <a:cxnLst/>
              <a:rect l="l" t="t" r="r" b="b"/>
              <a:pathLst>
                <a:path w="1066800" h="228600">
                  <a:moveTo>
                    <a:pt x="952500" y="0"/>
                  </a:moveTo>
                  <a:lnTo>
                    <a:pt x="952500" y="57150"/>
                  </a:lnTo>
                  <a:lnTo>
                    <a:pt x="114300" y="57150"/>
                  </a:lnTo>
                  <a:lnTo>
                    <a:pt x="114300" y="0"/>
                  </a:lnTo>
                  <a:lnTo>
                    <a:pt x="0" y="114300"/>
                  </a:lnTo>
                  <a:lnTo>
                    <a:pt x="114300" y="228600"/>
                  </a:lnTo>
                  <a:lnTo>
                    <a:pt x="114300" y="171450"/>
                  </a:lnTo>
                  <a:lnTo>
                    <a:pt x="952500" y="171450"/>
                  </a:lnTo>
                  <a:lnTo>
                    <a:pt x="952500" y="228600"/>
                  </a:lnTo>
                  <a:lnTo>
                    <a:pt x="1066800" y="114300"/>
                  </a:lnTo>
                  <a:lnTo>
                    <a:pt x="952500" y="0"/>
                  </a:lnTo>
                  <a:close/>
                </a:path>
              </a:pathLst>
            </a:custGeom>
            <a:solidFill>
              <a:srgbClr val="4F81BC"/>
            </a:solidFill>
          </p:spPr>
          <p:txBody>
            <a:bodyPr wrap="square" lIns="0" tIns="0" rIns="0" bIns="0" rtlCol="0"/>
            <a:lstStyle/>
            <a:p>
              <a:endParaRPr/>
            </a:p>
          </p:txBody>
        </p:sp>
        <p:sp>
          <p:nvSpPr>
            <p:cNvPr id="7" name="object 7"/>
            <p:cNvSpPr/>
            <p:nvPr/>
          </p:nvSpPr>
          <p:spPr>
            <a:xfrm>
              <a:off x="3962400" y="228600"/>
              <a:ext cx="1066800" cy="228600"/>
            </a:xfrm>
            <a:custGeom>
              <a:avLst/>
              <a:gdLst/>
              <a:ahLst/>
              <a:cxnLst/>
              <a:rect l="l" t="t" r="r" b="b"/>
              <a:pathLst>
                <a:path w="1066800" h="228600">
                  <a:moveTo>
                    <a:pt x="0" y="114300"/>
                  </a:moveTo>
                  <a:lnTo>
                    <a:pt x="114300" y="0"/>
                  </a:lnTo>
                  <a:lnTo>
                    <a:pt x="114300" y="57150"/>
                  </a:lnTo>
                  <a:lnTo>
                    <a:pt x="952500" y="57150"/>
                  </a:lnTo>
                  <a:lnTo>
                    <a:pt x="952500" y="0"/>
                  </a:lnTo>
                  <a:lnTo>
                    <a:pt x="1066800" y="114300"/>
                  </a:lnTo>
                  <a:lnTo>
                    <a:pt x="952500" y="228600"/>
                  </a:lnTo>
                  <a:lnTo>
                    <a:pt x="952500" y="171450"/>
                  </a:lnTo>
                  <a:lnTo>
                    <a:pt x="114300" y="171450"/>
                  </a:lnTo>
                  <a:lnTo>
                    <a:pt x="114300" y="228600"/>
                  </a:lnTo>
                  <a:lnTo>
                    <a:pt x="0" y="114300"/>
                  </a:lnTo>
                  <a:close/>
                </a:path>
              </a:pathLst>
            </a:custGeom>
            <a:ln w="25400">
              <a:solidFill>
                <a:srgbClr val="385D89"/>
              </a:solidFill>
            </a:ln>
          </p:spPr>
          <p:txBody>
            <a:bodyPr wrap="square" lIns="0" tIns="0" rIns="0" bIns="0" rtlCol="0"/>
            <a:lstStyle/>
            <a:p>
              <a:endParaRPr/>
            </a:p>
          </p:txBody>
        </p:sp>
      </p:grpSp>
      <p:pic>
        <p:nvPicPr>
          <p:cNvPr id="2050" name="Picture 2" descr="C:\Users\SUJATA\Desktop\download (5).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3214678" y="2786058"/>
            <a:ext cx="2513735" cy="1704980"/>
          </a:xfrm>
          <a:prstGeom prst="rect">
            <a:avLst/>
          </a:prstGeom>
          <a:noFill/>
          <a:ln w="19050">
            <a:solidFill>
              <a:schemeClr val="tx1"/>
            </a:solidFill>
          </a:ln>
        </p:spPr>
      </p:pic>
      <p:pic>
        <p:nvPicPr>
          <p:cNvPr id="2051" name="Picture 3" descr="C:\Users\SUJATA\Desktop\images (1).pn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6000760" y="2786058"/>
            <a:ext cx="2895601" cy="1714512"/>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35719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latin typeface="FreeSans"/>
                <a:cs typeface="FreeSans"/>
              </a:rPr>
              <a:t/>
            </a:r>
            <a:br>
              <a:rPr lang="en-US" dirty="0" smtClean="0">
                <a:latin typeface="FreeSans"/>
                <a:cs typeface="FreeSans"/>
              </a:rPr>
            </a:br>
            <a:r>
              <a:rPr lang="en-US" dirty="0" smtClean="0">
                <a:latin typeface="FreeSans"/>
                <a:cs typeface="FreeSans"/>
              </a:rPr>
              <a:t>Octal      Hexadecimal</a:t>
            </a:r>
            <a:br>
              <a:rPr lang="en-US" dirty="0" smtClean="0">
                <a:latin typeface="FreeSans"/>
                <a:cs typeface="FreeSans"/>
              </a:rPr>
            </a:br>
            <a:endParaRPr lang="en-IN" dirty="0"/>
          </a:p>
        </p:txBody>
      </p:sp>
      <p:sp>
        <p:nvSpPr>
          <p:cNvPr id="3" name="Content Placeholder 2"/>
          <p:cNvSpPr>
            <a:spLocks noGrp="1"/>
          </p:cNvSpPr>
          <p:nvPr>
            <p:ph idx="1"/>
          </p:nvPr>
        </p:nvSpPr>
        <p:spPr>
          <a:xfrm>
            <a:off x="2786050" y="785794"/>
            <a:ext cx="3857652" cy="6000792"/>
          </a:xfrm>
        </p:spPr>
        <p:txBody>
          <a:bodyPr>
            <a:normAutofit/>
          </a:bodyPr>
          <a:lstStyle/>
          <a:p>
            <a:pPr marL="466725" marR="158115" algn="just">
              <a:spcBef>
                <a:spcPts val="935"/>
              </a:spcBef>
              <a:buNone/>
              <a:tabLst>
                <a:tab pos="467359" algn="l"/>
              </a:tabLst>
            </a:pPr>
            <a:endParaRPr lang="en-IN" sz="1800" dirty="0" smtClean="0">
              <a:latin typeface="FreeSans"/>
              <a:cs typeface="FreeSans"/>
            </a:endParaRPr>
          </a:p>
          <a:p>
            <a:pPr marL="466725" marR="158115" algn="just">
              <a:spcBef>
                <a:spcPts val="935"/>
              </a:spcBef>
              <a:buNone/>
              <a:tabLst>
                <a:tab pos="467359" algn="l"/>
              </a:tabLst>
            </a:pPr>
            <a:endParaRPr lang="en-IN" sz="1800" dirty="0" smtClean="0">
              <a:latin typeface="FreeSans"/>
              <a:cs typeface="FreeSans"/>
            </a:endParaRPr>
          </a:p>
          <a:p>
            <a:pPr>
              <a:buNone/>
            </a:pPr>
            <a:endParaRPr lang="en-IN" dirty="0"/>
          </a:p>
        </p:txBody>
      </p:sp>
      <p:sp>
        <p:nvSpPr>
          <p:cNvPr id="4" name="Left-Right Arrow 3"/>
          <p:cNvSpPr/>
          <p:nvPr/>
        </p:nvSpPr>
        <p:spPr>
          <a:xfrm>
            <a:off x="3357554" y="357166"/>
            <a:ext cx="642942" cy="714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object 4"/>
          <p:cNvGraphicFramePr>
            <a:graphicFrameLocks noGrp="1"/>
          </p:cNvGraphicFramePr>
          <p:nvPr/>
        </p:nvGraphicFramePr>
        <p:xfrm>
          <a:off x="142844" y="642918"/>
          <a:ext cx="2071702" cy="5190488"/>
        </p:xfrm>
        <a:graphic>
          <a:graphicData uri="http://schemas.openxmlformats.org/drawingml/2006/table">
            <a:tbl>
              <a:tblPr firstRow="1" bandRow="1">
                <a:tableStyleId>{2D5ABB26-0587-4C30-8999-92F81FD0307C}</a:tableStyleId>
              </a:tblPr>
              <a:tblGrid>
                <a:gridCol w="1035851"/>
                <a:gridCol w="1035851"/>
              </a:tblGrid>
              <a:tr h="217113">
                <a:tc>
                  <a:txBody>
                    <a:bodyPr/>
                    <a:lstStyle/>
                    <a:p>
                      <a:pPr algn="ctr">
                        <a:lnSpc>
                          <a:spcPct val="100000"/>
                        </a:lnSpc>
                        <a:spcBef>
                          <a:spcPts val="240"/>
                        </a:spcBef>
                      </a:pPr>
                      <a:r>
                        <a:rPr sz="1800" b="1" spc="-5" dirty="0">
                          <a:solidFill>
                            <a:srgbClr val="FFFFFF"/>
                          </a:solidFill>
                          <a:latin typeface="Carlito"/>
                          <a:cs typeface="Carlito"/>
                        </a:rPr>
                        <a:t>Hex</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b="1" dirty="0">
                          <a:solidFill>
                            <a:srgbClr val="FFFFFF"/>
                          </a:solidFill>
                          <a:latin typeface="Carlito"/>
                          <a:cs typeface="Carlito"/>
                        </a:rPr>
                        <a:t>Binary</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217113">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0000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217113">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0001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113">
                <a:tc>
                  <a:txBody>
                    <a:bodyPr/>
                    <a:lstStyle/>
                    <a:p>
                      <a:pPr algn="ctr">
                        <a:lnSpc>
                          <a:spcPct val="100000"/>
                        </a:lnSpc>
                        <a:spcBef>
                          <a:spcPts val="240"/>
                        </a:spcBef>
                      </a:pPr>
                      <a:r>
                        <a:rPr sz="1800" dirty="0">
                          <a:latin typeface="Carlito"/>
                          <a:cs typeface="Carlito"/>
                        </a:rPr>
                        <a:t>2</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0010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113">
                <a:tc>
                  <a:txBody>
                    <a:bodyPr/>
                    <a:lstStyle/>
                    <a:p>
                      <a:pPr algn="ctr">
                        <a:lnSpc>
                          <a:spcPct val="100000"/>
                        </a:lnSpc>
                        <a:spcBef>
                          <a:spcPts val="240"/>
                        </a:spcBef>
                      </a:pPr>
                      <a:r>
                        <a:rPr sz="1800" dirty="0">
                          <a:latin typeface="Carlito"/>
                          <a:cs typeface="Carlito"/>
                        </a:rPr>
                        <a:t>3</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0011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113">
                <a:tc>
                  <a:txBody>
                    <a:bodyPr/>
                    <a:lstStyle/>
                    <a:p>
                      <a:pPr algn="ctr">
                        <a:lnSpc>
                          <a:spcPct val="100000"/>
                        </a:lnSpc>
                        <a:spcBef>
                          <a:spcPts val="240"/>
                        </a:spcBef>
                      </a:pPr>
                      <a:r>
                        <a:rPr sz="1800" dirty="0">
                          <a:latin typeface="Carlito"/>
                          <a:cs typeface="Carlito"/>
                        </a:rPr>
                        <a:t>4</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0100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5">
                <a:tc>
                  <a:txBody>
                    <a:bodyPr/>
                    <a:lstStyle/>
                    <a:p>
                      <a:pPr algn="ctr">
                        <a:lnSpc>
                          <a:spcPct val="100000"/>
                        </a:lnSpc>
                        <a:spcBef>
                          <a:spcPts val="244"/>
                        </a:spcBef>
                      </a:pPr>
                      <a:r>
                        <a:rPr sz="1800" dirty="0">
                          <a:latin typeface="Carlito"/>
                          <a:cs typeface="Carlito"/>
                        </a:rPr>
                        <a:t>5</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dirty="0">
                          <a:latin typeface="Carlito"/>
                          <a:cs typeface="Carlito"/>
                        </a:rPr>
                        <a:t>0101</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6</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0110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7</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0111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5">
                <a:tc>
                  <a:txBody>
                    <a:bodyPr/>
                    <a:lstStyle/>
                    <a:p>
                      <a:pPr algn="ctr">
                        <a:lnSpc>
                          <a:spcPct val="100000"/>
                        </a:lnSpc>
                        <a:spcBef>
                          <a:spcPts val="244"/>
                        </a:spcBef>
                      </a:pPr>
                      <a:r>
                        <a:rPr sz="1800" dirty="0">
                          <a:latin typeface="Carlito"/>
                          <a:cs typeface="Carlito"/>
                        </a:rPr>
                        <a:t>8</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dirty="0">
                          <a:latin typeface="Carlito"/>
                          <a:cs typeface="Carlito"/>
                        </a:rPr>
                        <a:t>1000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9</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1001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A</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1010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B</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1011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7566">
                <a:tc>
                  <a:txBody>
                    <a:bodyPr/>
                    <a:lstStyle/>
                    <a:p>
                      <a:pPr algn="ctr">
                        <a:lnSpc>
                          <a:spcPct val="100000"/>
                        </a:lnSpc>
                        <a:spcBef>
                          <a:spcPts val="245"/>
                        </a:spcBef>
                      </a:pPr>
                      <a:r>
                        <a:rPr sz="1800" dirty="0">
                          <a:latin typeface="Carlito"/>
                          <a:cs typeface="Carlito"/>
                        </a:rPr>
                        <a:t>C</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1100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8018">
                <a:tc>
                  <a:txBody>
                    <a:bodyPr/>
                    <a:lstStyle/>
                    <a:p>
                      <a:pPr marL="635" algn="ctr">
                        <a:lnSpc>
                          <a:spcPct val="100000"/>
                        </a:lnSpc>
                        <a:spcBef>
                          <a:spcPts val="250"/>
                        </a:spcBef>
                      </a:pPr>
                      <a:r>
                        <a:rPr sz="1800" dirty="0">
                          <a:latin typeface="Carlito"/>
                          <a:cs typeface="Carlito"/>
                        </a:rPr>
                        <a:t>D</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dirty="0">
                          <a:latin typeface="Carlito"/>
                          <a:cs typeface="Carlito"/>
                        </a:rPr>
                        <a:t>1101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8018">
                <a:tc>
                  <a:txBody>
                    <a:bodyPr/>
                    <a:lstStyle/>
                    <a:p>
                      <a:pPr algn="ctr">
                        <a:lnSpc>
                          <a:spcPct val="100000"/>
                        </a:lnSpc>
                        <a:spcBef>
                          <a:spcPts val="250"/>
                        </a:spcBef>
                      </a:pPr>
                      <a:r>
                        <a:rPr sz="1800" dirty="0">
                          <a:latin typeface="Carlito"/>
                          <a:cs typeface="Carlito"/>
                        </a:rPr>
                        <a:t>E</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dirty="0">
                          <a:latin typeface="Carlito"/>
                          <a:cs typeface="Carlito"/>
                        </a:rPr>
                        <a:t>1110</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18018">
                <a:tc>
                  <a:txBody>
                    <a:bodyPr/>
                    <a:lstStyle/>
                    <a:p>
                      <a:pPr algn="ctr">
                        <a:lnSpc>
                          <a:spcPct val="100000"/>
                        </a:lnSpc>
                        <a:spcBef>
                          <a:spcPts val="250"/>
                        </a:spcBef>
                      </a:pPr>
                      <a:r>
                        <a:rPr sz="1800" dirty="0">
                          <a:latin typeface="Carlito"/>
                          <a:cs typeface="Carlito"/>
                        </a:rPr>
                        <a:t>F</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50"/>
                        </a:spcBef>
                      </a:pPr>
                      <a:r>
                        <a:rPr sz="1800" spc="-5" dirty="0">
                          <a:latin typeface="Carlito"/>
                          <a:cs typeface="Carlito"/>
                        </a:rPr>
                        <a:t>1111</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graphicFrame>
        <p:nvGraphicFramePr>
          <p:cNvPr id="6" name="object 3"/>
          <p:cNvGraphicFramePr>
            <a:graphicFrameLocks noGrp="1"/>
          </p:cNvGraphicFramePr>
          <p:nvPr/>
        </p:nvGraphicFramePr>
        <p:xfrm>
          <a:off x="6929454" y="642918"/>
          <a:ext cx="2071702" cy="2747644"/>
        </p:xfrm>
        <a:graphic>
          <a:graphicData uri="http://schemas.openxmlformats.org/drawingml/2006/table">
            <a:tbl>
              <a:tblPr firstRow="1" bandRow="1">
                <a:tableStyleId>{2D5ABB26-0587-4C30-8999-92F81FD0307C}</a:tableStyleId>
              </a:tblPr>
              <a:tblGrid>
                <a:gridCol w="941690"/>
                <a:gridCol w="1130012"/>
              </a:tblGrid>
              <a:tr h="222354">
                <a:tc>
                  <a:txBody>
                    <a:bodyPr/>
                    <a:lstStyle/>
                    <a:p>
                      <a:pPr algn="ctr">
                        <a:lnSpc>
                          <a:spcPct val="100000"/>
                        </a:lnSpc>
                        <a:spcBef>
                          <a:spcPts val="245"/>
                        </a:spcBef>
                      </a:pPr>
                      <a:r>
                        <a:rPr sz="1800" b="1" spc="-5" dirty="0">
                          <a:solidFill>
                            <a:srgbClr val="FFFFFF"/>
                          </a:solidFill>
                          <a:latin typeface="Carlito"/>
                          <a:cs typeface="Carlito"/>
                        </a:rPr>
                        <a:t>Octal</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dirty="0">
                          <a:solidFill>
                            <a:srgbClr val="FFFFFF"/>
                          </a:solidFill>
                          <a:latin typeface="Carlito"/>
                          <a:cs typeface="Carlito"/>
                        </a:rPr>
                        <a:t>Binary</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221892">
                <a:tc>
                  <a:txBody>
                    <a:bodyPr/>
                    <a:lstStyle/>
                    <a:p>
                      <a:pPr algn="ctr">
                        <a:lnSpc>
                          <a:spcPct val="100000"/>
                        </a:lnSpc>
                        <a:spcBef>
                          <a:spcPts val="240"/>
                        </a:spcBef>
                      </a:pPr>
                      <a:r>
                        <a:rPr sz="1800" dirty="0">
                          <a:latin typeface="Carlito"/>
                          <a:cs typeface="Carlito"/>
                        </a:rPr>
                        <a:t>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000</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221892">
                <a:tc>
                  <a:txBody>
                    <a:bodyPr/>
                    <a:lstStyle/>
                    <a:p>
                      <a:pPr algn="ctr">
                        <a:lnSpc>
                          <a:spcPct val="100000"/>
                        </a:lnSpc>
                        <a:spcBef>
                          <a:spcPts val="240"/>
                        </a:spcBef>
                      </a:pPr>
                      <a:r>
                        <a:rPr sz="1800" dirty="0">
                          <a:latin typeface="Carlito"/>
                          <a:cs typeface="Carlito"/>
                        </a:rPr>
                        <a:t>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0"/>
                        </a:spcBef>
                      </a:pPr>
                      <a:r>
                        <a:rPr sz="1800" spc="-5" dirty="0">
                          <a:latin typeface="Carlito"/>
                          <a:cs typeface="Carlito"/>
                        </a:rPr>
                        <a:t>001</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4"/>
                        </a:spcBef>
                      </a:pPr>
                      <a:r>
                        <a:rPr sz="1800" dirty="0">
                          <a:latin typeface="Carlito"/>
                          <a:cs typeface="Carlito"/>
                        </a:rPr>
                        <a:t>2</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4"/>
                        </a:spcBef>
                      </a:pPr>
                      <a:r>
                        <a:rPr sz="1800" spc="-5" dirty="0">
                          <a:latin typeface="Carlito"/>
                          <a:cs typeface="Carlito"/>
                        </a:rPr>
                        <a:t>010</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5"/>
                        </a:spcBef>
                      </a:pPr>
                      <a:r>
                        <a:rPr sz="1800" dirty="0">
                          <a:latin typeface="Carlito"/>
                          <a:cs typeface="Carlito"/>
                        </a:rPr>
                        <a:t>3</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011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5"/>
                        </a:spcBef>
                      </a:pPr>
                      <a:r>
                        <a:rPr sz="1800" dirty="0">
                          <a:latin typeface="Carlito"/>
                          <a:cs typeface="Carlito"/>
                        </a:rPr>
                        <a:t>4</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100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5"/>
                        </a:spcBef>
                      </a:pPr>
                      <a:r>
                        <a:rPr sz="1800" dirty="0">
                          <a:latin typeface="Carlito"/>
                          <a:cs typeface="Carlito"/>
                        </a:rPr>
                        <a:t>5</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101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5"/>
                        </a:spcBef>
                      </a:pPr>
                      <a:r>
                        <a:rPr sz="1800" dirty="0">
                          <a:latin typeface="Carlito"/>
                          <a:cs typeface="Carlito"/>
                        </a:rPr>
                        <a:t>6</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110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222354">
                <a:tc>
                  <a:txBody>
                    <a:bodyPr/>
                    <a:lstStyle/>
                    <a:p>
                      <a:pPr algn="ctr">
                        <a:lnSpc>
                          <a:spcPct val="100000"/>
                        </a:lnSpc>
                        <a:spcBef>
                          <a:spcPts val="245"/>
                        </a:spcBef>
                      </a:pPr>
                      <a:r>
                        <a:rPr sz="1800" dirty="0">
                          <a:latin typeface="Carlito"/>
                          <a:cs typeface="Carlito"/>
                        </a:rPr>
                        <a:t>7</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spc="-5" dirty="0">
                          <a:latin typeface="Carlito"/>
                          <a:cs typeface="Carlito"/>
                        </a:rPr>
                        <a:t>111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pic>
        <p:nvPicPr>
          <p:cNvPr id="1026" name="Picture 2"/>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285984" y="1000108"/>
            <a:ext cx="4562475" cy="5857892"/>
          </a:xfrm>
          <a:prstGeom prst="rect">
            <a:avLst/>
          </a:prstGeom>
          <a:noFill/>
          <a:ln w="9525">
            <a:noFill/>
            <a:miter lim="800000"/>
            <a:headEnd/>
            <a:tailEnd/>
          </a:ln>
          <a:effectLst/>
        </p:spPr>
      </p:pic>
      <p:sp>
        <p:nvSpPr>
          <p:cNvPr id="9" name="Title 1"/>
          <p:cNvSpPr txBox="1">
            <a:spLocks/>
          </p:cNvSpPr>
          <p:nvPr/>
        </p:nvSpPr>
        <p:spPr>
          <a:xfrm>
            <a:off x="2285984" y="571480"/>
            <a:ext cx="4572032" cy="41753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smtClean="0">
                <a:ln>
                  <a:noFill/>
                </a:ln>
                <a:solidFill>
                  <a:schemeClr val="tx1"/>
                </a:solidFill>
                <a:effectLst/>
                <a:uLnTx/>
                <a:uFillTx/>
                <a:latin typeface="+mj-lt"/>
                <a:ea typeface="+mj-ea"/>
                <a:cs typeface="+mj-cs"/>
              </a:rPr>
              <a:t>Convert (752)</a:t>
            </a:r>
            <a:r>
              <a:rPr kumimoji="0" lang="en-US" sz="2000" b="0" i="0" u="none" strike="noStrike" kern="1200" cap="none" spc="0" normalizeH="0" baseline="-25000" noProof="0" smtClean="0">
                <a:ln>
                  <a:noFill/>
                </a:ln>
                <a:solidFill>
                  <a:schemeClr val="tx1"/>
                </a:solidFill>
                <a:effectLst/>
                <a:uLnTx/>
                <a:uFillTx/>
                <a:latin typeface="+mj-lt"/>
                <a:ea typeface="+mj-ea"/>
                <a:cs typeface="+mj-cs"/>
              </a:rPr>
              <a:t>8</a:t>
            </a:r>
            <a:r>
              <a:rPr kumimoji="0" lang="en-US" sz="2000" b="0" i="0" u="none" strike="noStrike" kern="1200" cap="none" spc="0" normalizeH="0" baseline="0" noProof="0" smtClean="0">
                <a:ln>
                  <a:noFill/>
                </a:ln>
                <a:solidFill>
                  <a:schemeClr val="tx1"/>
                </a:solidFill>
                <a:effectLst/>
                <a:uLnTx/>
                <a:uFillTx/>
                <a:latin typeface="+mj-lt"/>
                <a:ea typeface="+mj-ea"/>
                <a:cs typeface="+mj-cs"/>
              </a:rPr>
              <a:t> into its Hexadecimal equivalent</a:t>
            </a:r>
            <a:endParaRPr kumimoji="0" lang="en-IN" sz="2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654032"/>
          </a:xfrm>
        </p:spPr>
        <p:style>
          <a:lnRef idx="1">
            <a:schemeClr val="accent1"/>
          </a:lnRef>
          <a:fillRef idx="2">
            <a:schemeClr val="accent1"/>
          </a:fillRef>
          <a:effectRef idx="1">
            <a:schemeClr val="accent1"/>
          </a:effectRef>
          <a:fontRef idx="minor">
            <a:schemeClr val="dk1"/>
          </a:fontRef>
        </p:style>
        <p:txBody>
          <a:bodyPr>
            <a:normAutofit/>
          </a:bodyPr>
          <a:lstStyle/>
          <a:p>
            <a:r>
              <a:rPr lang="en-US" sz="2000" b="1" dirty="0" smtClean="0"/>
              <a:t>Octal -&gt; Binary -&gt; Hexadecimal    &amp;    Hexadecimal-&gt;Binary-&gt;Octal</a:t>
            </a:r>
            <a:endParaRPr lang="en-IN" sz="2000" b="1" dirty="0"/>
          </a:p>
        </p:txBody>
      </p:sp>
      <p:pic>
        <p:nvPicPr>
          <p:cNvPr id="4" name="Picture 4" descr="C:\Users\SUJATA\Desktop\images (1).png"/>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4572000" y="1214422"/>
            <a:ext cx="4429156" cy="1785950"/>
          </a:xfrm>
          <a:prstGeom prst="rect">
            <a:avLst/>
          </a:prstGeom>
          <a:noFill/>
          <a:scene3d>
            <a:camera prst="orthographicFront"/>
            <a:lightRig rig="threePt" dir="t"/>
          </a:scene3d>
          <a:sp3d>
            <a:bevelT/>
          </a:sp3d>
        </p:spPr>
      </p:pic>
      <p:pic>
        <p:nvPicPr>
          <p:cNvPr id="5" name="Picture 3" descr="C:\Users\SUJATA\Desktop\images.pn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214282" y="1214422"/>
            <a:ext cx="4286280" cy="1785950"/>
          </a:xfrm>
          <a:prstGeom prst="rect">
            <a:avLst/>
          </a:prstGeom>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pic>
      <p:pic>
        <p:nvPicPr>
          <p:cNvPr id="7" name="Picture 2" descr="C:\Users\SUJATA\Desktop\unnamed.jp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500034" y="3500438"/>
            <a:ext cx="3571900" cy="2686050"/>
          </a:xfrm>
          <a:prstGeom prst="rect">
            <a:avLst/>
          </a:prstGeom>
          <a:noFill/>
          <a:ln w="28575">
            <a:solidFill>
              <a:schemeClr val="tx1"/>
            </a:solidFill>
          </a:ln>
          <a:scene3d>
            <a:camera prst="orthographicFront"/>
            <a:lightRig rig="threePt" dir="t"/>
          </a:scene3d>
          <a:sp3d extrusionH="184150" prstMaterial="matte">
            <a:extrusionClr>
              <a:schemeClr val="tx1"/>
            </a:extrusionClr>
          </a:sp3d>
        </p:spPr>
      </p:pic>
      <p:pic>
        <p:nvPicPr>
          <p:cNvPr id="8" name="Picture 2" descr="C:\Users\SUJATA\Desktop\main-qimg-bee0b82d35545729c7e6f47ef4154f0c.jpg"/>
          <p:cNvPicPr>
            <a:picLocks noChangeAspect="1" noChangeArrowheads="1"/>
          </p:cNvPicPr>
          <p:nvPr/>
        </p:nvPicPr>
        <p:blipFill>
          <a:blip r:embed="rId5">
            <a:duotone>
              <a:prstClr val="black"/>
              <a:schemeClr val="accent1">
                <a:tint val="45000"/>
                <a:satMod val="400000"/>
              </a:schemeClr>
            </a:duotone>
          </a:blip>
          <a:srcRect/>
          <a:stretch>
            <a:fillRect/>
          </a:stretch>
        </p:blipFill>
        <p:spPr bwMode="auto">
          <a:xfrm>
            <a:off x="5000628" y="3500438"/>
            <a:ext cx="3714776" cy="2643206"/>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548</Words>
  <Application>Microsoft Office PowerPoint</Application>
  <PresentationFormat>On-screen Show (4:3)</PresentationFormat>
  <Paragraphs>250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COMPUTER SYSTEM AND ORGANISATION (MODULE  4/6)  BY Mrs. SUJATA PRADHAN PGT(SS),AECS,ANUPURAM  </vt:lpstr>
      <vt:lpstr>Number System </vt:lpstr>
      <vt:lpstr>Place Values of different Number Systems</vt:lpstr>
      <vt:lpstr>Decimal to Binary Conversion</vt:lpstr>
      <vt:lpstr>Octal binary</vt:lpstr>
      <vt:lpstr>Solved problems</vt:lpstr>
      <vt:lpstr>Hexadecimal                 Binary</vt:lpstr>
      <vt:lpstr> Octal      Hexadecimal </vt:lpstr>
      <vt:lpstr>Octal -&gt; Binary -&gt; Hexadecimal    &amp;    Hexadecimal-&gt;Binary-&gt;Octal</vt:lpstr>
      <vt:lpstr> Binary Addition </vt:lpstr>
      <vt:lpstr>Slide 11</vt:lpstr>
      <vt:lpstr>Encoding Schemes : ASCII, ISCII and Unicode</vt:lpstr>
      <vt:lpstr>ISCII</vt:lpstr>
      <vt:lpstr>Unicode</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COMPUTER SYSTEM AND ORGANISATION (MODULE  4/6)  BY Mrs. SUJATA PRADHAN PGT,AECS,ANUPURAM  </dc:title>
  <dc:creator>SUJATA</dc:creator>
  <cp:lastModifiedBy>SUJATA</cp:lastModifiedBy>
  <cp:revision>49</cp:revision>
  <dcterms:created xsi:type="dcterms:W3CDTF">2020-08-02T05:35:48Z</dcterms:created>
  <dcterms:modified xsi:type="dcterms:W3CDTF">2020-08-10T18:27:56Z</dcterms:modified>
</cp:coreProperties>
</file>